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56" r:id="rId2"/>
    <p:sldId id="257" r:id="rId3"/>
    <p:sldId id="258" r:id="rId4"/>
    <p:sldId id="259" r:id="rId5"/>
    <p:sldId id="260" r:id="rId6"/>
    <p:sldId id="262" r:id="rId7"/>
    <p:sldId id="263" r:id="rId8"/>
    <p:sldId id="261"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535B"/>
    <a:srgbClr val="184752"/>
    <a:srgbClr val="1B4F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Помір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Помір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Помір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Помір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0" d="100"/>
          <a:sy n="150" d="100"/>
        </p:scale>
        <p:origin x="57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_Microsoft_Excel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uk-UA" dirty="0"/>
              <a:t>Металічні</a:t>
            </a:r>
            <a:r>
              <a:rPr lang="uk-UA" baseline="0" dirty="0"/>
              <a:t> мікроелементи шротів</a:t>
            </a:r>
            <a:endParaRPr lang="uk-UA"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uk-UA"/>
        </a:p>
      </c:txPr>
    </c:title>
    <c:autoTitleDeleted val="0"/>
    <c:plotArea>
      <c:layout/>
      <c:barChart>
        <c:barDir val="col"/>
        <c:grouping val="clustered"/>
        <c:varyColors val="0"/>
        <c:ser>
          <c:idx val="0"/>
          <c:order val="0"/>
          <c:tx>
            <c:strRef>
              <c:f>Аркуш1!$B$1</c:f>
              <c:strCache>
                <c:ptCount val="1"/>
                <c:pt idx="0">
                  <c:v>Гарбуз</c:v>
                </c:pt>
              </c:strCache>
            </c:strRef>
          </c:tx>
          <c:spPr>
            <a:solidFill>
              <a:schemeClr val="accent1"/>
            </a:solidFill>
            <a:ln>
              <a:noFill/>
            </a:ln>
            <a:effectLst/>
          </c:spPr>
          <c:invertIfNegative val="0"/>
          <c:cat>
            <c:strRef>
              <c:f>Аркуш1!$A$2:$A$5</c:f>
              <c:strCache>
                <c:ptCount val="4"/>
                <c:pt idx="0">
                  <c:v>Марганець, Mn</c:v>
                </c:pt>
                <c:pt idx="1">
                  <c:v>Залізо, Fe</c:v>
                </c:pt>
                <c:pt idx="2">
                  <c:v>Мідь, Cu</c:v>
                </c:pt>
                <c:pt idx="3">
                  <c:v>Цинк, Zn</c:v>
                </c:pt>
              </c:strCache>
            </c:strRef>
          </c:cat>
          <c:val>
            <c:numRef>
              <c:f>Аркуш1!$B$2:$B$5</c:f>
              <c:numCache>
                <c:formatCode>General</c:formatCode>
                <c:ptCount val="4"/>
                <c:pt idx="0">
                  <c:v>73</c:v>
                </c:pt>
                <c:pt idx="1">
                  <c:v>252</c:v>
                </c:pt>
                <c:pt idx="2">
                  <c:v>19</c:v>
                </c:pt>
                <c:pt idx="3">
                  <c:v>124</c:v>
                </c:pt>
              </c:numCache>
            </c:numRef>
          </c:val>
          <c:extLst>
            <c:ext xmlns:c16="http://schemas.microsoft.com/office/drawing/2014/chart" uri="{C3380CC4-5D6E-409C-BE32-E72D297353CC}">
              <c16:uniqueId val="{00000000-3280-473F-AD3D-991467CBBBD3}"/>
            </c:ext>
          </c:extLst>
        </c:ser>
        <c:ser>
          <c:idx val="1"/>
          <c:order val="1"/>
          <c:tx>
            <c:strRef>
              <c:f>Аркуш1!$C$1</c:f>
              <c:strCache>
                <c:ptCount val="1"/>
                <c:pt idx="0">
                  <c:v>Рижій</c:v>
                </c:pt>
              </c:strCache>
            </c:strRef>
          </c:tx>
          <c:spPr>
            <a:solidFill>
              <a:schemeClr val="accent2"/>
            </a:solidFill>
            <a:ln>
              <a:noFill/>
            </a:ln>
            <a:effectLst/>
          </c:spPr>
          <c:invertIfNegative val="0"/>
          <c:cat>
            <c:strRef>
              <c:f>Аркуш1!$A$2:$A$5</c:f>
              <c:strCache>
                <c:ptCount val="4"/>
                <c:pt idx="0">
                  <c:v>Марганець, Mn</c:v>
                </c:pt>
                <c:pt idx="1">
                  <c:v>Залізо, Fe</c:v>
                </c:pt>
                <c:pt idx="2">
                  <c:v>Мідь, Cu</c:v>
                </c:pt>
                <c:pt idx="3">
                  <c:v>Цинк, Zn</c:v>
                </c:pt>
              </c:strCache>
            </c:strRef>
          </c:cat>
          <c:val>
            <c:numRef>
              <c:f>Аркуш1!$C$2:$C$5</c:f>
              <c:numCache>
                <c:formatCode>General</c:formatCode>
                <c:ptCount val="4"/>
                <c:pt idx="0">
                  <c:v>34</c:v>
                </c:pt>
                <c:pt idx="1">
                  <c:v>117</c:v>
                </c:pt>
                <c:pt idx="2">
                  <c:v>6.5</c:v>
                </c:pt>
                <c:pt idx="3">
                  <c:v>49</c:v>
                </c:pt>
              </c:numCache>
            </c:numRef>
          </c:val>
          <c:extLst>
            <c:ext xmlns:c16="http://schemas.microsoft.com/office/drawing/2014/chart" uri="{C3380CC4-5D6E-409C-BE32-E72D297353CC}">
              <c16:uniqueId val="{00000001-3280-473F-AD3D-991467CBBBD3}"/>
            </c:ext>
          </c:extLst>
        </c:ser>
        <c:ser>
          <c:idx val="2"/>
          <c:order val="2"/>
          <c:tx>
            <c:strRef>
              <c:f>Аркуш1!$D$1</c:f>
              <c:strCache>
                <c:ptCount val="1"/>
                <c:pt idx="0">
                  <c:v>Льон</c:v>
                </c:pt>
              </c:strCache>
            </c:strRef>
          </c:tx>
          <c:spPr>
            <a:solidFill>
              <a:schemeClr val="accent3"/>
            </a:solidFill>
            <a:ln>
              <a:noFill/>
            </a:ln>
            <a:effectLst/>
          </c:spPr>
          <c:invertIfNegative val="0"/>
          <c:cat>
            <c:strRef>
              <c:f>Аркуш1!$A$2:$A$5</c:f>
              <c:strCache>
                <c:ptCount val="4"/>
                <c:pt idx="0">
                  <c:v>Марганець, Mn</c:v>
                </c:pt>
                <c:pt idx="1">
                  <c:v>Залізо, Fe</c:v>
                </c:pt>
                <c:pt idx="2">
                  <c:v>Мідь, Cu</c:v>
                </c:pt>
                <c:pt idx="3">
                  <c:v>Цинк, Zn</c:v>
                </c:pt>
              </c:strCache>
            </c:strRef>
          </c:cat>
          <c:val>
            <c:numRef>
              <c:f>Аркуш1!$D$2:$D$5</c:f>
              <c:numCache>
                <c:formatCode>General</c:formatCode>
                <c:ptCount val="4"/>
                <c:pt idx="0">
                  <c:v>36</c:v>
                </c:pt>
                <c:pt idx="1">
                  <c:v>86.5</c:v>
                </c:pt>
                <c:pt idx="2">
                  <c:v>17</c:v>
                </c:pt>
                <c:pt idx="3">
                  <c:v>66</c:v>
                </c:pt>
              </c:numCache>
            </c:numRef>
          </c:val>
          <c:extLst>
            <c:ext xmlns:c16="http://schemas.microsoft.com/office/drawing/2014/chart" uri="{C3380CC4-5D6E-409C-BE32-E72D297353CC}">
              <c16:uniqueId val="{00000002-3280-473F-AD3D-991467CBBBD3}"/>
            </c:ext>
          </c:extLst>
        </c:ser>
        <c:ser>
          <c:idx val="3"/>
          <c:order val="3"/>
          <c:tx>
            <c:strRef>
              <c:f>Аркуш1!$E$1</c:f>
              <c:strCache>
                <c:ptCount val="1"/>
                <c:pt idx="0">
                  <c:v>Чорний кмин</c:v>
                </c:pt>
              </c:strCache>
            </c:strRef>
          </c:tx>
          <c:spPr>
            <a:solidFill>
              <a:schemeClr val="accent4"/>
            </a:solidFill>
            <a:ln>
              <a:noFill/>
            </a:ln>
            <a:effectLst/>
          </c:spPr>
          <c:invertIfNegative val="0"/>
          <c:cat>
            <c:strRef>
              <c:f>Аркуш1!$A$2:$A$5</c:f>
              <c:strCache>
                <c:ptCount val="4"/>
                <c:pt idx="0">
                  <c:v>Марганець, Mn</c:v>
                </c:pt>
                <c:pt idx="1">
                  <c:v>Залізо, Fe</c:v>
                </c:pt>
                <c:pt idx="2">
                  <c:v>Мідь, Cu</c:v>
                </c:pt>
                <c:pt idx="3">
                  <c:v>Цинк, Zn</c:v>
                </c:pt>
              </c:strCache>
            </c:strRef>
          </c:cat>
          <c:val>
            <c:numRef>
              <c:f>Аркуш1!$E$2:$E$5</c:f>
              <c:numCache>
                <c:formatCode>General</c:formatCode>
                <c:ptCount val="4"/>
                <c:pt idx="0">
                  <c:v>38.5</c:v>
                </c:pt>
                <c:pt idx="1">
                  <c:v>69</c:v>
                </c:pt>
                <c:pt idx="2">
                  <c:v>20</c:v>
                </c:pt>
                <c:pt idx="3">
                  <c:v>70.5</c:v>
                </c:pt>
              </c:numCache>
            </c:numRef>
          </c:val>
          <c:extLst>
            <c:ext xmlns:c16="http://schemas.microsoft.com/office/drawing/2014/chart" uri="{C3380CC4-5D6E-409C-BE32-E72D297353CC}">
              <c16:uniqueId val="{00000003-3280-473F-AD3D-991467CBBBD3}"/>
            </c:ext>
          </c:extLst>
        </c:ser>
        <c:ser>
          <c:idx val="4"/>
          <c:order val="4"/>
          <c:tx>
            <c:strRef>
              <c:f>Аркуш1!$F$1</c:f>
              <c:strCache>
                <c:ptCount val="1"/>
                <c:pt idx="0">
                  <c:v>Мак</c:v>
                </c:pt>
              </c:strCache>
            </c:strRef>
          </c:tx>
          <c:spPr>
            <a:solidFill>
              <a:schemeClr val="accent5"/>
            </a:solidFill>
            <a:ln>
              <a:noFill/>
            </a:ln>
            <a:effectLst/>
          </c:spPr>
          <c:invertIfNegative val="0"/>
          <c:cat>
            <c:strRef>
              <c:f>Аркуш1!$A$2:$A$5</c:f>
              <c:strCache>
                <c:ptCount val="4"/>
                <c:pt idx="0">
                  <c:v>Марганець, Mn</c:v>
                </c:pt>
                <c:pt idx="1">
                  <c:v>Залізо, Fe</c:v>
                </c:pt>
                <c:pt idx="2">
                  <c:v>Мідь, Cu</c:v>
                </c:pt>
                <c:pt idx="3">
                  <c:v>Цинк, Zn</c:v>
                </c:pt>
              </c:strCache>
            </c:strRef>
          </c:cat>
          <c:val>
            <c:numRef>
              <c:f>Аркуш1!$F$2:$F$5</c:f>
              <c:numCache>
                <c:formatCode>General</c:formatCode>
                <c:ptCount val="4"/>
                <c:pt idx="0">
                  <c:v>98.5</c:v>
                </c:pt>
                <c:pt idx="1">
                  <c:v>209</c:v>
                </c:pt>
                <c:pt idx="2">
                  <c:v>27.5</c:v>
                </c:pt>
                <c:pt idx="3">
                  <c:v>98.5</c:v>
                </c:pt>
              </c:numCache>
            </c:numRef>
          </c:val>
          <c:extLst>
            <c:ext xmlns:c16="http://schemas.microsoft.com/office/drawing/2014/chart" uri="{C3380CC4-5D6E-409C-BE32-E72D297353CC}">
              <c16:uniqueId val="{00000004-3280-473F-AD3D-991467CBBBD3}"/>
            </c:ext>
          </c:extLst>
        </c:ser>
        <c:ser>
          <c:idx val="5"/>
          <c:order val="5"/>
          <c:tx>
            <c:strRef>
              <c:f>Аркуш1!$G$1</c:f>
              <c:strCache>
                <c:ptCount val="1"/>
                <c:pt idx="0">
                  <c:v>Кунжут</c:v>
                </c:pt>
              </c:strCache>
            </c:strRef>
          </c:tx>
          <c:spPr>
            <a:solidFill>
              <a:schemeClr val="accent6"/>
            </a:solidFill>
            <a:ln>
              <a:noFill/>
            </a:ln>
            <a:effectLst/>
          </c:spPr>
          <c:invertIfNegative val="0"/>
          <c:cat>
            <c:strRef>
              <c:f>Аркуш1!$A$2:$A$5</c:f>
              <c:strCache>
                <c:ptCount val="4"/>
                <c:pt idx="0">
                  <c:v>Марганець, Mn</c:v>
                </c:pt>
                <c:pt idx="1">
                  <c:v>Залізо, Fe</c:v>
                </c:pt>
                <c:pt idx="2">
                  <c:v>Мідь, Cu</c:v>
                </c:pt>
                <c:pt idx="3">
                  <c:v>Цинк, Zn</c:v>
                </c:pt>
              </c:strCache>
            </c:strRef>
          </c:cat>
          <c:val>
            <c:numRef>
              <c:f>Аркуш1!$G$2:$G$5</c:f>
              <c:numCache>
                <c:formatCode>General</c:formatCode>
                <c:ptCount val="4"/>
                <c:pt idx="0">
                  <c:v>26</c:v>
                </c:pt>
                <c:pt idx="1">
                  <c:v>105</c:v>
                </c:pt>
                <c:pt idx="2">
                  <c:v>32</c:v>
                </c:pt>
                <c:pt idx="3">
                  <c:v>120</c:v>
                </c:pt>
              </c:numCache>
            </c:numRef>
          </c:val>
          <c:extLst>
            <c:ext xmlns:c16="http://schemas.microsoft.com/office/drawing/2014/chart" uri="{C3380CC4-5D6E-409C-BE32-E72D297353CC}">
              <c16:uniqueId val="{00000005-3280-473F-AD3D-991467CBBBD3}"/>
            </c:ext>
          </c:extLst>
        </c:ser>
        <c:dLbls>
          <c:showLegendKey val="0"/>
          <c:showVal val="0"/>
          <c:showCatName val="0"/>
          <c:showSerName val="0"/>
          <c:showPercent val="0"/>
          <c:showBubbleSize val="0"/>
        </c:dLbls>
        <c:gapWidth val="219"/>
        <c:overlap val="-27"/>
        <c:axId val="728986928"/>
        <c:axId val="728987344"/>
      </c:barChart>
      <c:catAx>
        <c:axId val="72898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uk-UA"/>
          </a:p>
        </c:txPr>
        <c:crossAx val="728987344"/>
        <c:crosses val="autoZero"/>
        <c:auto val="1"/>
        <c:lblAlgn val="ctr"/>
        <c:lblOffset val="100"/>
        <c:noMultiLvlLbl val="0"/>
      </c:catAx>
      <c:valAx>
        <c:axId val="728987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uk-UA"/>
          </a:p>
        </c:txPr>
        <c:crossAx val="7289869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uk-U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uk-UA"/>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uk-UA" dirty="0"/>
              <a:t>Неметалічні</a:t>
            </a:r>
            <a:r>
              <a:rPr lang="uk-UA" baseline="0" dirty="0"/>
              <a:t> мікроелементи шротів</a:t>
            </a:r>
            <a:endParaRPr lang="uk-UA"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uk-UA"/>
        </a:p>
      </c:txPr>
    </c:title>
    <c:autoTitleDeleted val="0"/>
    <c:plotArea>
      <c:layout/>
      <c:barChart>
        <c:barDir val="col"/>
        <c:grouping val="clustered"/>
        <c:varyColors val="0"/>
        <c:ser>
          <c:idx val="0"/>
          <c:order val="0"/>
          <c:tx>
            <c:strRef>
              <c:f>Аркуш1!$B$1</c:f>
              <c:strCache>
                <c:ptCount val="1"/>
                <c:pt idx="0">
                  <c:v>Гарбуз</c:v>
                </c:pt>
              </c:strCache>
            </c:strRef>
          </c:tx>
          <c:spPr>
            <a:solidFill>
              <a:schemeClr val="accent1"/>
            </a:solidFill>
            <a:ln>
              <a:noFill/>
            </a:ln>
            <a:effectLst/>
          </c:spPr>
          <c:invertIfNegative val="0"/>
          <c:cat>
            <c:strRef>
              <c:f>Аркуш1!$A$2:$A$3</c:f>
              <c:strCache>
                <c:ptCount val="2"/>
                <c:pt idx="0">
                  <c:v>Сірка, S</c:v>
                </c:pt>
                <c:pt idx="1">
                  <c:v>Фосфор, P</c:v>
                </c:pt>
              </c:strCache>
            </c:strRef>
          </c:cat>
          <c:val>
            <c:numRef>
              <c:f>Аркуш1!$B$2:$B$3</c:f>
              <c:numCache>
                <c:formatCode>General</c:formatCode>
                <c:ptCount val="2"/>
                <c:pt idx="0">
                  <c:v>0.51</c:v>
                </c:pt>
                <c:pt idx="1">
                  <c:v>1.86</c:v>
                </c:pt>
              </c:numCache>
            </c:numRef>
          </c:val>
          <c:extLst>
            <c:ext xmlns:c16="http://schemas.microsoft.com/office/drawing/2014/chart" uri="{C3380CC4-5D6E-409C-BE32-E72D297353CC}">
              <c16:uniqueId val="{00000000-1F86-43BF-B1FA-B36F6D2E3D09}"/>
            </c:ext>
          </c:extLst>
        </c:ser>
        <c:ser>
          <c:idx val="1"/>
          <c:order val="1"/>
          <c:tx>
            <c:strRef>
              <c:f>Аркуш1!$C$1</c:f>
              <c:strCache>
                <c:ptCount val="1"/>
                <c:pt idx="0">
                  <c:v>Рижій</c:v>
                </c:pt>
              </c:strCache>
            </c:strRef>
          </c:tx>
          <c:spPr>
            <a:solidFill>
              <a:schemeClr val="accent2"/>
            </a:solidFill>
            <a:ln>
              <a:noFill/>
            </a:ln>
            <a:effectLst/>
          </c:spPr>
          <c:invertIfNegative val="0"/>
          <c:cat>
            <c:strRef>
              <c:f>Аркуш1!$A$2:$A$3</c:f>
              <c:strCache>
                <c:ptCount val="2"/>
                <c:pt idx="0">
                  <c:v>Сірка, S</c:v>
                </c:pt>
                <c:pt idx="1">
                  <c:v>Фосфор, P</c:v>
                </c:pt>
              </c:strCache>
            </c:strRef>
          </c:cat>
          <c:val>
            <c:numRef>
              <c:f>Аркуш1!$C$2:$C$3</c:f>
              <c:numCache>
                <c:formatCode>General</c:formatCode>
                <c:ptCount val="2"/>
                <c:pt idx="0">
                  <c:v>0.82</c:v>
                </c:pt>
                <c:pt idx="1">
                  <c:v>0.85</c:v>
                </c:pt>
              </c:numCache>
            </c:numRef>
          </c:val>
          <c:extLst>
            <c:ext xmlns:c16="http://schemas.microsoft.com/office/drawing/2014/chart" uri="{C3380CC4-5D6E-409C-BE32-E72D297353CC}">
              <c16:uniqueId val="{00000001-1F86-43BF-B1FA-B36F6D2E3D09}"/>
            </c:ext>
          </c:extLst>
        </c:ser>
        <c:ser>
          <c:idx val="2"/>
          <c:order val="2"/>
          <c:tx>
            <c:strRef>
              <c:f>Аркуш1!$D$1</c:f>
              <c:strCache>
                <c:ptCount val="1"/>
                <c:pt idx="0">
                  <c:v>Льон</c:v>
                </c:pt>
              </c:strCache>
            </c:strRef>
          </c:tx>
          <c:spPr>
            <a:solidFill>
              <a:schemeClr val="accent3"/>
            </a:solidFill>
            <a:ln>
              <a:noFill/>
            </a:ln>
            <a:effectLst/>
          </c:spPr>
          <c:invertIfNegative val="0"/>
          <c:cat>
            <c:strRef>
              <c:f>Аркуш1!$A$2:$A$3</c:f>
              <c:strCache>
                <c:ptCount val="2"/>
                <c:pt idx="0">
                  <c:v>Сірка, S</c:v>
                </c:pt>
                <c:pt idx="1">
                  <c:v>Фосфор, P</c:v>
                </c:pt>
              </c:strCache>
            </c:strRef>
          </c:cat>
          <c:val>
            <c:numRef>
              <c:f>Аркуш1!$D$2:$D$3</c:f>
              <c:numCache>
                <c:formatCode>General</c:formatCode>
                <c:ptCount val="2"/>
                <c:pt idx="0">
                  <c:v>0.36</c:v>
                </c:pt>
                <c:pt idx="1">
                  <c:v>0.67</c:v>
                </c:pt>
              </c:numCache>
            </c:numRef>
          </c:val>
          <c:extLst>
            <c:ext xmlns:c16="http://schemas.microsoft.com/office/drawing/2014/chart" uri="{C3380CC4-5D6E-409C-BE32-E72D297353CC}">
              <c16:uniqueId val="{00000002-1F86-43BF-B1FA-B36F6D2E3D09}"/>
            </c:ext>
          </c:extLst>
        </c:ser>
        <c:ser>
          <c:idx val="3"/>
          <c:order val="3"/>
          <c:tx>
            <c:strRef>
              <c:f>Аркуш1!$E$1</c:f>
              <c:strCache>
                <c:ptCount val="1"/>
                <c:pt idx="0">
                  <c:v>Чорний Кмин</c:v>
                </c:pt>
              </c:strCache>
            </c:strRef>
          </c:tx>
          <c:spPr>
            <a:solidFill>
              <a:schemeClr val="accent4"/>
            </a:solidFill>
            <a:ln>
              <a:noFill/>
            </a:ln>
            <a:effectLst/>
          </c:spPr>
          <c:invertIfNegative val="0"/>
          <c:cat>
            <c:strRef>
              <c:f>Аркуш1!$A$2:$A$3</c:f>
              <c:strCache>
                <c:ptCount val="2"/>
                <c:pt idx="0">
                  <c:v>Сірка, S</c:v>
                </c:pt>
                <c:pt idx="1">
                  <c:v>Фосфор, P</c:v>
                </c:pt>
              </c:strCache>
            </c:strRef>
          </c:cat>
          <c:val>
            <c:numRef>
              <c:f>Аркуш1!$E$2:$E$3</c:f>
              <c:numCache>
                <c:formatCode>General</c:formatCode>
                <c:ptCount val="2"/>
                <c:pt idx="0">
                  <c:v>0.47</c:v>
                </c:pt>
                <c:pt idx="1">
                  <c:v>0.92</c:v>
                </c:pt>
              </c:numCache>
            </c:numRef>
          </c:val>
          <c:extLst>
            <c:ext xmlns:c16="http://schemas.microsoft.com/office/drawing/2014/chart" uri="{C3380CC4-5D6E-409C-BE32-E72D297353CC}">
              <c16:uniqueId val="{00000003-1F86-43BF-B1FA-B36F6D2E3D09}"/>
            </c:ext>
          </c:extLst>
        </c:ser>
        <c:ser>
          <c:idx val="4"/>
          <c:order val="4"/>
          <c:tx>
            <c:strRef>
              <c:f>Аркуш1!$F$1</c:f>
              <c:strCache>
                <c:ptCount val="1"/>
                <c:pt idx="0">
                  <c:v>Мак</c:v>
                </c:pt>
              </c:strCache>
            </c:strRef>
          </c:tx>
          <c:spPr>
            <a:solidFill>
              <a:schemeClr val="accent5"/>
            </a:solidFill>
            <a:ln>
              <a:noFill/>
            </a:ln>
            <a:effectLst/>
          </c:spPr>
          <c:invertIfNegative val="0"/>
          <c:cat>
            <c:strRef>
              <c:f>Аркуш1!$A$2:$A$3</c:f>
              <c:strCache>
                <c:ptCount val="2"/>
                <c:pt idx="0">
                  <c:v>Сірка, S</c:v>
                </c:pt>
                <c:pt idx="1">
                  <c:v>Фосфор, P</c:v>
                </c:pt>
              </c:strCache>
            </c:strRef>
          </c:cat>
          <c:val>
            <c:numRef>
              <c:f>Аркуш1!$F$2:$F$3</c:f>
              <c:numCache>
                <c:formatCode>General</c:formatCode>
                <c:ptCount val="2"/>
                <c:pt idx="0">
                  <c:v>0.56000000000000005</c:v>
                </c:pt>
                <c:pt idx="1">
                  <c:v>1.47</c:v>
                </c:pt>
              </c:numCache>
            </c:numRef>
          </c:val>
          <c:extLst>
            <c:ext xmlns:c16="http://schemas.microsoft.com/office/drawing/2014/chart" uri="{C3380CC4-5D6E-409C-BE32-E72D297353CC}">
              <c16:uniqueId val="{00000004-1F86-43BF-B1FA-B36F6D2E3D09}"/>
            </c:ext>
          </c:extLst>
        </c:ser>
        <c:ser>
          <c:idx val="5"/>
          <c:order val="5"/>
          <c:tx>
            <c:strRef>
              <c:f>Аркуш1!$G$1</c:f>
              <c:strCache>
                <c:ptCount val="1"/>
                <c:pt idx="0">
                  <c:v>кунжут</c:v>
                </c:pt>
              </c:strCache>
            </c:strRef>
          </c:tx>
          <c:spPr>
            <a:solidFill>
              <a:schemeClr val="accent6"/>
            </a:solidFill>
            <a:ln>
              <a:noFill/>
            </a:ln>
            <a:effectLst/>
          </c:spPr>
          <c:invertIfNegative val="0"/>
          <c:cat>
            <c:strRef>
              <c:f>Аркуш1!$A$2:$A$3</c:f>
              <c:strCache>
                <c:ptCount val="2"/>
                <c:pt idx="0">
                  <c:v>Сірка, S</c:v>
                </c:pt>
                <c:pt idx="1">
                  <c:v>Фосфор, P</c:v>
                </c:pt>
              </c:strCache>
            </c:strRef>
          </c:cat>
          <c:val>
            <c:numRef>
              <c:f>Аркуш1!$G$2:$G$3</c:f>
              <c:numCache>
                <c:formatCode>General</c:formatCode>
                <c:ptCount val="2"/>
                <c:pt idx="0">
                  <c:v>0.72</c:v>
                </c:pt>
                <c:pt idx="1">
                  <c:v>1.3</c:v>
                </c:pt>
              </c:numCache>
            </c:numRef>
          </c:val>
          <c:extLst>
            <c:ext xmlns:c16="http://schemas.microsoft.com/office/drawing/2014/chart" uri="{C3380CC4-5D6E-409C-BE32-E72D297353CC}">
              <c16:uniqueId val="{00000005-1F86-43BF-B1FA-B36F6D2E3D09}"/>
            </c:ext>
          </c:extLst>
        </c:ser>
        <c:dLbls>
          <c:showLegendKey val="0"/>
          <c:showVal val="0"/>
          <c:showCatName val="0"/>
          <c:showSerName val="0"/>
          <c:showPercent val="0"/>
          <c:showBubbleSize val="0"/>
        </c:dLbls>
        <c:gapWidth val="219"/>
        <c:overlap val="-27"/>
        <c:axId val="305957376"/>
        <c:axId val="305957792"/>
      </c:barChart>
      <c:catAx>
        <c:axId val="305957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uk-UA"/>
          </a:p>
        </c:txPr>
        <c:crossAx val="305957792"/>
        <c:crosses val="autoZero"/>
        <c:auto val="1"/>
        <c:lblAlgn val="ctr"/>
        <c:lblOffset val="100"/>
        <c:noMultiLvlLbl val="0"/>
      </c:catAx>
      <c:valAx>
        <c:axId val="305957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uk-UA"/>
          </a:p>
        </c:txPr>
        <c:crossAx val="3059573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uk-U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uk-UA"/>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uk-UA" sz="1600" dirty="0"/>
              <a:t>Вміст важких металів в</a:t>
            </a:r>
            <a:r>
              <a:rPr lang="uk-UA" sz="1600" baseline="0" dirty="0"/>
              <a:t> шротах</a:t>
            </a:r>
            <a:endParaRPr lang="uk-UA" sz="1600" dirty="0"/>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uk-UA"/>
        </a:p>
      </c:txPr>
    </c:title>
    <c:autoTitleDeleted val="0"/>
    <c:plotArea>
      <c:layout/>
      <c:barChart>
        <c:barDir val="col"/>
        <c:grouping val="clustered"/>
        <c:varyColors val="0"/>
        <c:ser>
          <c:idx val="0"/>
          <c:order val="0"/>
          <c:tx>
            <c:strRef>
              <c:f>Аркуш2!$C$3</c:f>
              <c:strCache>
                <c:ptCount val="1"/>
                <c:pt idx="0">
                  <c:v>Кадмій (Cd), мг/кг</c:v>
                </c:pt>
              </c:strCache>
            </c:strRef>
          </c:tx>
          <c:spPr>
            <a:gradFill rotWithShape="1">
              <a:gsLst>
                <a:gs pos="0">
                  <a:schemeClr val="accent2">
                    <a:tint val="98000"/>
                    <a:lumMod val="114000"/>
                  </a:schemeClr>
                </a:gs>
                <a:gs pos="100000">
                  <a:schemeClr val="accent2">
                    <a:shade val="90000"/>
                    <a:lumMod val="84000"/>
                  </a:schemeClr>
                </a:gs>
              </a:gsLst>
              <a:lin ang="5400000" scaled="0"/>
            </a:gradFill>
            <a:ln>
              <a:noFill/>
            </a:ln>
            <a:effectLst>
              <a:outerShdw blurRad="38100" dist="25400" dir="5400000" rotWithShape="0">
                <a:srgbClr val="000000">
                  <a:alpha val="4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uk-UA"/>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multiLvlStrRef>
              <c:f>Аркуш2!$A$4:$B$11</c:f>
              <c:multiLvlStrCache>
                <c:ptCount val="8"/>
                <c:lvl>
                  <c:pt idx="0">
                    <c:v>Гарбуз</c:v>
                  </c:pt>
                  <c:pt idx="1">
                    <c:v>Рижій</c:v>
                  </c:pt>
                  <c:pt idx="2">
                    <c:v>Льон</c:v>
                  </c:pt>
                  <c:pt idx="3">
                    <c:v>Чорний кмин</c:v>
                  </c:pt>
                  <c:pt idx="4">
                    <c:v>Мак</c:v>
                  </c:pt>
                  <c:pt idx="5">
                    <c:v>Кунжут</c:v>
                  </c:pt>
                  <c:pt idx="6">
                    <c:v>Соняшник</c:v>
                  </c:pt>
                  <c:pt idx="7">
                    <c:v>Ріпак</c:v>
                  </c:pt>
                </c:lvl>
                <c:lvl>
                  <c:pt idx="0">
                    <c:v>1</c:v>
                  </c:pt>
                  <c:pt idx="1">
                    <c:v>2</c:v>
                  </c:pt>
                  <c:pt idx="2">
                    <c:v>3</c:v>
                  </c:pt>
                  <c:pt idx="3">
                    <c:v>4</c:v>
                  </c:pt>
                  <c:pt idx="4">
                    <c:v>5</c:v>
                  </c:pt>
                  <c:pt idx="5">
                    <c:v>6</c:v>
                  </c:pt>
                  <c:pt idx="6">
                    <c:v>7</c:v>
                  </c:pt>
                  <c:pt idx="7">
                    <c:v>8</c:v>
                  </c:pt>
                </c:lvl>
              </c:multiLvlStrCache>
            </c:multiLvlStrRef>
          </c:cat>
          <c:val>
            <c:numRef>
              <c:f>Аркуш2!$C$4:$C$11</c:f>
              <c:numCache>
                <c:formatCode>General</c:formatCode>
                <c:ptCount val="8"/>
                <c:pt idx="0">
                  <c:v>0.05</c:v>
                </c:pt>
                <c:pt idx="1">
                  <c:v>8.5000000000000006E-2</c:v>
                </c:pt>
                <c:pt idx="2">
                  <c:v>0.24199999999999999</c:v>
                </c:pt>
                <c:pt idx="3">
                  <c:v>0.115</c:v>
                </c:pt>
                <c:pt idx="4">
                  <c:v>0.73</c:v>
                </c:pt>
                <c:pt idx="5">
                  <c:v>0.11799999999999999</c:v>
                </c:pt>
                <c:pt idx="6">
                  <c:v>0.28999999999999998</c:v>
                </c:pt>
                <c:pt idx="7">
                  <c:v>0.08</c:v>
                </c:pt>
              </c:numCache>
            </c:numRef>
          </c:val>
          <c:extLst>
            <c:ext xmlns:c16="http://schemas.microsoft.com/office/drawing/2014/chart" uri="{C3380CC4-5D6E-409C-BE32-E72D297353CC}">
              <c16:uniqueId val="{00000000-BFAB-41EB-A4D6-DC8ED374AD56}"/>
            </c:ext>
          </c:extLst>
        </c:ser>
        <c:ser>
          <c:idx val="1"/>
          <c:order val="1"/>
          <c:tx>
            <c:strRef>
              <c:f>Аркуш2!$D$3</c:f>
              <c:strCache>
                <c:ptCount val="1"/>
                <c:pt idx="0">
                  <c:v>Свинець (Pb), мг/кг</c:v>
                </c:pt>
              </c:strCache>
            </c:strRef>
          </c:tx>
          <c:spPr>
            <a:gradFill rotWithShape="1">
              <a:gsLst>
                <a:gs pos="0">
                  <a:schemeClr val="accent4">
                    <a:tint val="98000"/>
                    <a:lumMod val="114000"/>
                  </a:schemeClr>
                </a:gs>
                <a:gs pos="100000">
                  <a:schemeClr val="accent4">
                    <a:shade val="90000"/>
                    <a:lumMod val="84000"/>
                  </a:schemeClr>
                </a:gs>
              </a:gsLst>
              <a:lin ang="5400000" scaled="0"/>
            </a:gradFill>
            <a:ln>
              <a:noFill/>
            </a:ln>
            <a:effectLst>
              <a:outerShdw blurRad="38100" dist="25400" dir="5400000" rotWithShape="0">
                <a:srgbClr val="000000">
                  <a:alpha val="4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uk-UA"/>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multiLvlStrRef>
              <c:f>Аркуш2!$A$4:$B$11</c:f>
              <c:multiLvlStrCache>
                <c:ptCount val="8"/>
                <c:lvl>
                  <c:pt idx="0">
                    <c:v>Гарбуз</c:v>
                  </c:pt>
                  <c:pt idx="1">
                    <c:v>Рижій</c:v>
                  </c:pt>
                  <c:pt idx="2">
                    <c:v>Льон</c:v>
                  </c:pt>
                  <c:pt idx="3">
                    <c:v>Чорний кмин</c:v>
                  </c:pt>
                  <c:pt idx="4">
                    <c:v>Мак</c:v>
                  </c:pt>
                  <c:pt idx="5">
                    <c:v>Кунжут</c:v>
                  </c:pt>
                  <c:pt idx="6">
                    <c:v>Соняшник</c:v>
                  </c:pt>
                  <c:pt idx="7">
                    <c:v>Ріпак</c:v>
                  </c:pt>
                </c:lvl>
                <c:lvl>
                  <c:pt idx="0">
                    <c:v>1</c:v>
                  </c:pt>
                  <c:pt idx="1">
                    <c:v>2</c:v>
                  </c:pt>
                  <c:pt idx="2">
                    <c:v>3</c:v>
                  </c:pt>
                  <c:pt idx="3">
                    <c:v>4</c:v>
                  </c:pt>
                  <c:pt idx="4">
                    <c:v>5</c:v>
                  </c:pt>
                  <c:pt idx="5">
                    <c:v>6</c:v>
                  </c:pt>
                  <c:pt idx="6">
                    <c:v>7</c:v>
                  </c:pt>
                  <c:pt idx="7">
                    <c:v>8</c:v>
                  </c:pt>
                </c:lvl>
              </c:multiLvlStrCache>
            </c:multiLvlStrRef>
          </c:cat>
          <c:val>
            <c:numRef>
              <c:f>Аркуш2!$D$4:$D$11</c:f>
              <c:numCache>
                <c:formatCode>General</c:formatCode>
                <c:ptCount val="8"/>
                <c:pt idx="0">
                  <c:v>0.16</c:v>
                </c:pt>
                <c:pt idx="1">
                  <c:v>0.1</c:v>
                </c:pt>
                <c:pt idx="2">
                  <c:v>7.0000000000000007E-2</c:v>
                </c:pt>
                <c:pt idx="3">
                  <c:v>0.11</c:v>
                </c:pt>
                <c:pt idx="4">
                  <c:v>0.15</c:v>
                </c:pt>
                <c:pt idx="5">
                  <c:v>0.14000000000000001</c:v>
                </c:pt>
                <c:pt idx="6">
                  <c:v>0.14000000000000001</c:v>
                </c:pt>
                <c:pt idx="7">
                  <c:v>0.1</c:v>
                </c:pt>
              </c:numCache>
            </c:numRef>
          </c:val>
          <c:extLst>
            <c:ext xmlns:c16="http://schemas.microsoft.com/office/drawing/2014/chart" uri="{C3380CC4-5D6E-409C-BE32-E72D297353CC}">
              <c16:uniqueId val="{00000001-BFAB-41EB-A4D6-DC8ED374AD56}"/>
            </c:ext>
          </c:extLst>
        </c:ser>
        <c:dLbls>
          <c:dLblPos val="outEnd"/>
          <c:showLegendKey val="0"/>
          <c:showVal val="1"/>
          <c:showCatName val="0"/>
          <c:showSerName val="0"/>
          <c:showPercent val="0"/>
          <c:showBubbleSize val="0"/>
        </c:dLbls>
        <c:gapWidth val="100"/>
        <c:overlap val="-24"/>
        <c:axId val="1776506559"/>
        <c:axId val="1776494079"/>
      </c:barChart>
      <c:catAx>
        <c:axId val="1776506559"/>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uk-UA"/>
          </a:p>
        </c:txPr>
        <c:crossAx val="1776494079"/>
        <c:crosses val="autoZero"/>
        <c:auto val="1"/>
        <c:lblAlgn val="ctr"/>
        <c:lblOffset val="100"/>
        <c:noMultiLvlLbl val="0"/>
      </c:catAx>
      <c:valAx>
        <c:axId val="1776494079"/>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uk-UA"/>
          </a:p>
        </c:txPr>
        <c:crossAx val="1776506559"/>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uk-UA"/>
        </a:p>
      </c:txPr>
    </c:legend>
    <c:plotVisOnly val="1"/>
    <c:dispBlanksAs val="gap"/>
    <c:showDLblsOverMax val="0"/>
  </c:chart>
  <c:spPr>
    <a:noFill/>
    <a:ln>
      <a:noFill/>
    </a:ln>
    <a:effectLst/>
  </c:spPr>
  <c:txPr>
    <a:bodyPr/>
    <a:lstStyle/>
    <a:p>
      <a:pPr>
        <a:defRPr/>
      </a:pPr>
      <a:endParaRPr lang="uk-UA"/>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62A631-23B4-4140-BEC5-29F040C4C984}" type="datetimeFigureOut">
              <a:rPr lang="uk-UA" smtClean="0"/>
              <a:t>07.03.2025</a:t>
            </a:fld>
            <a:endParaRPr lang="uk-UA"/>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407DE0-304D-459D-98FE-38A65BD9740C}" type="slidenum">
              <a:rPr lang="uk-UA" smtClean="0"/>
              <a:t>‹№›</a:t>
            </a:fld>
            <a:endParaRPr lang="uk-UA"/>
          </a:p>
        </p:txBody>
      </p:sp>
    </p:spTree>
    <p:extLst>
      <p:ext uri="{BB962C8B-B14F-4D97-AF65-F5344CB8AC3E}">
        <p14:creationId xmlns:p14="http://schemas.microsoft.com/office/powerpoint/2010/main" val="1311038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C7407DE0-304D-459D-98FE-38A65BD9740C}" type="slidenum">
              <a:rPr lang="uk-UA" smtClean="0"/>
              <a:t>8</a:t>
            </a:fld>
            <a:endParaRPr lang="uk-UA"/>
          </a:p>
        </p:txBody>
      </p:sp>
    </p:spTree>
    <p:extLst>
      <p:ext uri="{BB962C8B-B14F-4D97-AF65-F5344CB8AC3E}">
        <p14:creationId xmlns:p14="http://schemas.microsoft.com/office/powerpoint/2010/main" val="4276237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uk-UA"/>
              <a:t>Клацніть, щоб редагувати стиль зразка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p:txBody>
          <a:bodyPr/>
          <a:lstStyle/>
          <a:p>
            <a:fld id="{95EB5D6A-910A-4FDA-994B-2B49C09C4B16}" type="datetimeFigureOut">
              <a:rPr lang="uk-UA" smtClean="0"/>
              <a:t>07.03.2025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1DD222C-50C7-4DE3-8D16-66963AE55C18}" type="slidenum">
              <a:rPr lang="uk-UA" smtClean="0"/>
              <a:t>‹№›</a:t>
            </a:fld>
            <a:endParaRPr lang="uk-UA"/>
          </a:p>
        </p:txBody>
      </p:sp>
    </p:spTree>
    <p:extLst>
      <p:ext uri="{BB962C8B-B14F-4D97-AF65-F5344CB8AC3E}">
        <p14:creationId xmlns:p14="http://schemas.microsoft.com/office/powerpoint/2010/main" val="1349162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 фотографі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95EB5D6A-910A-4FDA-994B-2B49C09C4B16}" type="datetimeFigureOut">
              <a:rPr lang="uk-UA" smtClean="0"/>
              <a:t>07.03.2025</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51DD222C-50C7-4DE3-8D16-66963AE55C18}" type="slidenum">
              <a:rPr lang="uk-UA" smtClean="0"/>
              <a:t>‹№›</a:t>
            </a:fld>
            <a:endParaRPr lang="uk-UA"/>
          </a:p>
        </p:txBody>
      </p:sp>
    </p:spTree>
    <p:extLst>
      <p:ext uri="{BB962C8B-B14F-4D97-AF65-F5344CB8AC3E}">
        <p14:creationId xmlns:p14="http://schemas.microsoft.com/office/powerpoint/2010/main" val="1086289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Назва та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uk-UA"/>
              <a:t>Клацніть, щоб редагувати стиль зразка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95EB5D6A-910A-4FDA-994B-2B49C09C4B16}" type="datetimeFigureOut">
              <a:rPr lang="uk-UA" smtClean="0"/>
              <a:t>07.03.2025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1DD222C-50C7-4DE3-8D16-66963AE55C18}" type="slidenum">
              <a:rPr lang="uk-UA" smtClean="0"/>
              <a:t>‹№›</a:t>
            </a:fld>
            <a:endParaRPr lang="uk-UA"/>
          </a:p>
        </p:txBody>
      </p:sp>
    </p:spTree>
    <p:extLst>
      <p:ext uri="{BB962C8B-B14F-4D97-AF65-F5344CB8AC3E}">
        <p14:creationId xmlns:p14="http://schemas.microsoft.com/office/powerpoint/2010/main" val="3890826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uk-UA"/>
              <a:t>Клацніть, щоб редагувати стиль зразка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uk-UA"/>
              <a:t>Клацніть, щоб відредагувати стилі зразків тексту</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95EB5D6A-910A-4FDA-994B-2B49C09C4B16}" type="datetimeFigureOut">
              <a:rPr lang="uk-UA" smtClean="0"/>
              <a:t>07.03.2025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1DD222C-50C7-4DE3-8D16-66963AE55C18}" type="slidenum">
              <a:rPr lang="uk-UA" smtClean="0"/>
              <a:t>‹№›</a:t>
            </a:fld>
            <a:endParaRPr lang="uk-UA"/>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813817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ка назв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95EB5D6A-910A-4FDA-994B-2B49C09C4B16}" type="datetimeFigureOut">
              <a:rPr lang="uk-UA" smtClean="0"/>
              <a:t>07.03.2025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1DD222C-50C7-4DE3-8D16-66963AE55C18}" type="slidenum">
              <a:rPr lang="uk-UA" smtClean="0"/>
              <a:t>‹№›</a:t>
            </a:fld>
            <a:endParaRPr lang="uk-UA"/>
          </a:p>
        </p:txBody>
      </p:sp>
    </p:spTree>
    <p:extLst>
      <p:ext uri="{BB962C8B-B14F-4D97-AF65-F5344CB8AC3E}">
        <p14:creationId xmlns:p14="http://schemas.microsoft.com/office/powerpoint/2010/main" val="1335833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5EB5D6A-910A-4FDA-994B-2B49C09C4B16}" type="datetimeFigureOut">
              <a:rPr lang="uk-UA" smtClean="0"/>
              <a:t>07.03.2025</a:t>
            </a:fld>
            <a:endParaRPr lang="uk-UA"/>
          </a:p>
        </p:txBody>
      </p:sp>
      <p:sp>
        <p:nvSpPr>
          <p:cNvPr id="4"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1DD222C-50C7-4DE3-8D16-66963AE55C18}" type="slidenum">
              <a:rPr lang="uk-UA" smtClean="0"/>
              <a:t>‹№›</a:t>
            </a:fld>
            <a:endParaRPr lang="uk-UA"/>
          </a:p>
        </p:txBody>
      </p:sp>
    </p:spTree>
    <p:extLst>
      <p:ext uri="{BB962C8B-B14F-4D97-AF65-F5344CB8AC3E}">
        <p14:creationId xmlns:p14="http://schemas.microsoft.com/office/powerpoint/2010/main" val="778955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колонки з малю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5EB5D6A-910A-4FDA-994B-2B49C09C4B16}" type="datetimeFigureOut">
              <a:rPr lang="uk-UA" smtClean="0"/>
              <a:t>07.03.2025</a:t>
            </a:fld>
            <a:endParaRPr lang="uk-UA"/>
          </a:p>
        </p:txBody>
      </p:sp>
      <p:sp>
        <p:nvSpPr>
          <p:cNvPr id="4"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1DD222C-50C7-4DE3-8D16-66963AE55C18}" type="slidenum">
              <a:rPr lang="uk-UA" smtClean="0"/>
              <a:t>‹№›</a:t>
            </a:fld>
            <a:endParaRPr lang="uk-UA"/>
          </a:p>
        </p:txBody>
      </p:sp>
    </p:spTree>
    <p:extLst>
      <p:ext uri="{BB962C8B-B14F-4D97-AF65-F5344CB8AC3E}">
        <p14:creationId xmlns:p14="http://schemas.microsoft.com/office/powerpoint/2010/main" val="3525776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95EB5D6A-910A-4FDA-994B-2B49C09C4B16}" type="datetimeFigureOut">
              <a:rPr lang="uk-UA" smtClean="0"/>
              <a:t>07.03.2025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1DD222C-50C7-4DE3-8D16-66963AE55C18}" type="slidenum">
              <a:rPr lang="uk-UA" smtClean="0"/>
              <a:t>‹№›</a:t>
            </a:fld>
            <a:endParaRPr lang="uk-UA"/>
          </a:p>
        </p:txBody>
      </p:sp>
    </p:spTree>
    <p:extLst>
      <p:ext uri="{BB962C8B-B14F-4D97-AF65-F5344CB8AC3E}">
        <p14:creationId xmlns:p14="http://schemas.microsoft.com/office/powerpoint/2010/main" val="2340268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95EB5D6A-910A-4FDA-994B-2B49C09C4B16}" type="datetimeFigureOut">
              <a:rPr lang="uk-UA" smtClean="0"/>
              <a:t>07.03.2025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1DD222C-50C7-4DE3-8D16-66963AE55C18}" type="slidenum">
              <a:rPr lang="uk-UA" smtClean="0"/>
              <a:t>‹№›</a:t>
            </a:fld>
            <a:endParaRPr lang="uk-UA"/>
          </a:p>
        </p:txBody>
      </p:sp>
    </p:spTree>
    <p:extLst>
      <p:ext uri="{BB962C8B-B14F-4D97-AF65-F5344CB8AC3E}">
        <p14:creationId xmlns:p14="http://schemas.microsoft.com/office/powerpoint/2010/main" val="3932708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3"/>
          <p:cNvSpPr>
            <a:spLocks noGrp="1"/>
          </p:cNvSpPr>
          <p:nvPr>
            <p:ph type="dt" sz="half" idx="10"/>
          </p:nvPr>
        </p:nvSpPr>
        <p:spPr/>
        <p:txBody>
          <a:bodyPr/>
          <a:lstStyle/>
          <a:p>
            <a:fld id="{95EB5D6A-910A-4FDA-994B-2B49C09C4B16}" type="datetimeFigureOut">
              <a:rPr lang="uk-UA" smtClean="0"/>
              <a:t>07.03.2025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1DD222C-50C7-4DE3-8D16-66963AE55C18}" type="slidenum">
              <a:rPr lang="uk-UA" smtClean="0"/>
              <a:t>‹№›</a:t>
            </a:fld>
            <a:endParaRPr lang="uk-UA"/>
          </a:p>
        </p:txBody>
      </p:sp>
    </p:spTree>
    <p:extLst>
      <p:ext uri="{BB962C8B-B14F-4D97-AF65-F5344CB8AC3E}">
        <p14:creationId xmlns:p14="http://schemas.microsoft.com/office/powerpoint/2010/main" val="299280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95EB5D6A-910A-4FDA-994B-2B49C09C4B16}" type="datetimeFigureOut">
              <a:rPr lang="uk-UA" smtClean="0"/>
              <a:t>07.03.2025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1DD222C-50C7-4DE3-8D16-66963AE55C18}" type="slidenum">
              <a:rPr lang="uk-UA" smtClean="0"/>
              <a:t>‹№›</a:t>
            </a:fld>
            <a:endParaRPr lang="uk-UA"/>
          </a:p>
        </p:txBody>
      </p:sp>
    </p:spTree>
    <p:extLst>
      <p:ext uri="{BB962C8B-B14F-4D97-AF65-F5344CB8AC3E}">
        <p14:creationId xmlns:p14="http://schemas.microsoft.com/office/powerpoint/2010/main" val="284727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95EB5D6A-910A-4FDA-994B-2B49C09C4B16}" type="datetimeFigureOut">
              <a:rPr lang="uk-UA" smtClean="0"/>
              <a:t>07.03.2025</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51DD222C-50C7-4DE3-8D16-66963AE55C18}" type="slidenum">
              <a:rPr lang="uk-UA" smtClean="0"/>
              <a:t>‹№›</a:t>
            </a:fld>
            <a:endParaRPr lang="uk-UA"/>
          </a:p>
        </p:txBody>
      </p:sp>
    </p:spTree>
    <p:extLst>
      <p:ext uri="{BB962C8B-B14F-4D97-AF65-F5344CB8AC3E}">
        <p14:creationId xmlns:p14="http://schemas.microsoft.com/office/powerpoint/2010/main" val="1848889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95EB5D6A-910A-4FDA-994B-2B49C09C4B16}" type="datetimeFigureOut">
              <a:rPr lang="uk-UA" smtClean="0"/>
              <a:t>07.03.2025</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51DD222C-50C7-4DE3-8D16-66963AE55C18}" type="slidenum">
              <a:rPr lang="uk-UA" smtClean="0"/>
              <a:t>‹№›</a:t>
            </a:fld>
            <a:endParaRPr lang="uk-UA"/>
          </a:p>
        </p:txBody>
      </p:sp>
    </p:spTree>
    <p:extLst>
      <p:ext uri="{BB962C8B-B14F-4D97-AF65-F5344CB8AC3E}">
        <p14:creationId xmlns:p14="http://schemas.microsoft.com/office/powerpoint/2010/main" val="2504675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7" name="Date Placeholder 2"/>
          <p:cNvSpPr>
            <a:spLocks noGrp="1"/>
          </p:cNvSpPr>
          <p:nvPr>
            <p:ph type="dt" sz="half" idx="10"/>
          </p:nvPr>
        </p:nvSpPr>
        <p:spPr/>
        <p:txBody>
          <a:bodyPr/>
          <a:lstStyle/>
          <a:p>
            <a:fld id="{95EB5D6A-910A-4FDA-994B-2B49C09C4B16}" type="datetimeFigureOut">
              <a:rPr lang="uk-UA" smtClean="0"/>
              <a:t>07.03.2025</a:t>
            </a:fld>
            <a:endParaRPr lang="uk-UA"/>
          </a:p>
        </p:txBody>
      </p:sp>
      <p:sp>
        <p:nvSpPr>
          <p:cNvPr id="5" name="Footer Placeholder 3"/>
          <p:cNvSpPr>
            <a:spLocks noGrp="1"/>
          </p:cNvSpPr>
          <p:nvPr>
            <p:ph type="ftr" sz="quarter" idx="11"/>
          </p:nvPr>
        </p:nvSpPr>
        <p:spPr/>
        <p:txBody>
          <a:bodyPr/>
          <a:lstStyle/>
          <a:p>
            <a:endParaRPr lang="uk-UA"/>
          </a:p>
        </p:txBody>
      </p:sp>
      <p:sp>
        <p:nvSpPr>
          <p:cNvPr id="6" name="Slide Number Placeholder 4"/>
          <p:cNvSpPr>
            <a:spLocks noGrp="1"/>
          </p:cNvSpPr>
          <p:nvPr>
            <p:ph type="sldNum" sz="quarter" idx="12"/>
          </p:nvPr>
        </p:nvSpPr>
        <p:spPr/>
        <p:txBody>
          <a:bodyPr/>
          <a:lstStyle/>
          <a:p>
            <a:fld id="{51DD222C-50C7-4DE3-8D16-66963AE55C18}" type="slidenum">
              <a:rPr lang="uk-UA" smtClean="0"/>
              <a:t>‹№›</a:t>
            </a:fld>
            <a:endParaRPr lang="uk-UA"/>
          </a:p>
        </p:txBody>
      </p:sp>
    </p:spTree>
    <p:extLst>
      <p:ext uri="{BB962C8B-B14F-4D97-AF65-F5344CB8AC3E}">
        <p14:creationId xmlns:p14="http://schemas.microsoft.com/office/powerpoint/2010/main" val="1542406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5EB5D6A-910A-4FDA-994B-2B49C09C4B16}" type="datetimeFigureOut">
              <a:rPr lang="uk-UA" smtClean="0"/>
              <a:t>07.03.2025</a:t>
            </a:fld>
            <a:endParaRPr lang="uk-UA"/>
          </a:p>
        </p:txBody>
      </p:sp>
      <p:sp>
        <p:nvSpPr>
          <p:cNvPr id="5" name="Footer Placeholder 2"/>
          <p:cNvSpPr>
            <a:spLocks noGrp="1"/>
          </p:cNvSpPr>
          <p:nvPr>
            <p:ph type="ftr" sz="quarter" idx="11"/>
          </p:nvPr>
        </p:nvSpPr>
        <p:spPr/>
        <p:txBody>
          <a:bodyPr/>
          <a:lstStyle/>
          <a:p>
            <a:endParaRPr lang="uk-UA"/>
          </a:p>
        </p:txBody>
      </p:sp>
      <p:sp>
        <p:nvSpPr>
          <p:cNvPr id="6" name="Slide Number Placeholder 3"/>
          <p:cNvSpPr>
            <a:spLocks noGrp="1"/>
          </p:cNvSpPr>
          <p:nvPr>
            <p:ph type="sldNum" sz="quarter" idx="12"/>
          </p:nvPr>
        </p:nvSpPr>
        <p:spPr/>
        <p:txBody>
          <a:bodyPr/>
          <a:lstStyle/>
          <a:p>
            <a:fld id="{51DD222C-50C7-4DE3-8D16-66963AE55C18}" type="slidenum">
              <a:rPr lang="uk-UA" smtClean="0"/>
              <a:t>‹№›</a:t>
            </a:fld>
            <a:endParaRPr lang="uk-UA"/>
          </a:p>
        </p:txBody>
      </p:sp>
    </p:spTree>
    <p:extLst>
      <p:ext uri="{BB962C8B-B14F-4D97-AF65-F5344CB8AC3E}">
        <p14:creationId xmlns:p14="http://schemas.microsoft.com/office/powerpoint/2010/main" val="1009054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7" name="Date Placeholder 4"/>
          <p:cNvSpPr>
            <a:spLocks noGrp="1"/>
          </p:cNvSpPr>
          <p:nvPr>
            <p:ph type="dt" sz="half" idx="10"/>
          </p:nvPr>
        </p:nvSpPr>
        <p:spPr/>
        <p:txBody>
          <a:bodyPr/>
          <a:lstStyle/>
          <a:p>
            <a:fld id="{95EB5D6A-910A-4FDA-994B-2B49C09C4B16}" type="datetimeFigureOut">
              <a:rPr lang="uk-UA" smtClean="0"/>
              <a:t>07.03.2025</a:t>
            </a:fld>
            <a:endParaRPr lang="uk-UA"/>
          </a:p>
        </p:txBody>
      </p:sp>
      <p:sp>
        <p:nvSpPr>
          <p:cNvPr id="5" name="Footer Placeholder 5"/>
          <p:cNvSpPr>
            <a:spLocks noGrp="1"/>
          </p:cNvSpPr>
          <p:nvPr>
            <p:ph type="ftr" sz="quarter" idx="11"/>
          </p:nvPr>
        </p:nvSpPr>
        <p:spPr/>
        <p:txBody>
          <a:bodyPr/>
          <a:lstStyle/>
          <a:p>
            <a:endParaRPr lang="uk-UA"/>
          </a:p>
        </p:txBody>
      </p:sp>
      <p:sp>
        <p:nvSpPr>
          <p:cNvPr id="6" name="Slide Number Placeholder 6"/>
          <p:cNvSpPr>
            <a:spLocks noGrp="1"/>
          </p:cNvSpPr>
          <p:nvPr>
            <p:ph type="sldNum" sz="quarter" idx="12"/>
          </p:nvPr>
        </p:nvSpPr>
        <p:spPr/>
        <p:txBody>
          <a:bodyPr/>
          <a:lstStyle/>
          <a:p>
            <a:fld id="{51DD222C-50C7-4DE3-8D16-66963AE55C18}" type="slidenum">
              <a:rPr lang="uk-UA" smtClean="0"/>
              <a:t>‹№›</a:t>
            </a:fld>
            <a:endParaRPr lang="uk-UA"/>
          </a:p>
        </p:txBody>
      </p:sp>
    </p:spTree>
    <p:extLst>
      <p:ext uri="{BB962C8B-B14F-4D97-AF65-F5344CB8AC3E}">
        <p14:creationId xmlns:p14="http://schemas.microsoft.com/office/powerpoint/2010/main" val="1792337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95EB5D6A-910A-4FDA-994B-2B49C09C4B16}" type="datetimeFigureOut">
              <a:rPr lang="uk-UA" smtClean="0"/>
              <a:t>07.03.2025</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51DD222C-50C7-4DE3-8D16-66963AE55C18}" type="slidenum">
              <a:rPr lang="uk-UA" smtClean="0"/>
              <a:t>‹№›</a:t>
            </a:fld>
            <a:endParaRPr lang="uk-UA"/>
          </a:p>
        </p:txBody>
      </p:sp>
    </p:spTree>
    <p:extLst>
      <p:ext uri="{BB962C8B-B14F-4D97-AF65-F5344CB8AC3E}">
        <p14:creationId xmlns:p14="http://schemas.microsoft.com/office/powerpoint/2010/main" val="2378226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5EB5D6A-910A-4FDA-994B-2B49C09C4B16}" type="datetimeFigureOut">
              <a:rPr lang="uk-UA" smtClean="0"/>
              <a:t>07.03.2025</a:t>
            </a:fld>
            <a:endParaRPr lang="uk-UA"/>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uk-UA"/>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1DD222C-50C7-4DE3-8D16-66963AE55C18}" type="slidenum">
              <a:rPr lang="uk-UA" smtClean="0"/>
              <a:t>‹№›</a:t>
            </a:fld>
            <a:endParaRPr lang="uk-UA"/>
          </a:p>
        </p:txBody>
      </p:sp>
    </p:spTree>
    <p:extLst>
      <p:ext uri="{BB962C8B-B14F-4D97-AF65-F5344CB8AC3E}">
        <p14:creationId xmlns:p14="http://schemas.microsoft.com/office/powerpoint/2010/main" val="308758192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jp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9F3C44-5663-4279-817B-4B5A69D00EB8}"/>
              </a:ext>
            </a:extLst>
          </p:cNvPr>
          <p:cNvSpPr>
            <a:spLocks noGrp="1"/>
          </p:cNvSpPr>
          <p:nvPr>
            <p:ph type="ctrTitle"/>
          </p:nvPr>
        </p:nvSpPr>
        <p:spPr>
          <a:xfrm>
            <a:off x="0" y="0"/>
            <a:ext cx="8825658" cy="3329581"/>
          </a:xfrm>
        </p:spPr>
        <p:txBody>
          <a:bodyPr/>
          <a:lstStyle/>
          <a:p>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ДОСЛІДЖЕННЯ ВМІСТУ МІКРОЕЛЕМЕНТІВ В ШРОТАХ ОЛІЙНИХ КУЛЬТУР, ЯК КОМПОНЕНТІВ ЗБАГАЧЕННЯ РАЦІОНУ</a:t>
            </a:r>
            <a:endParaRPr lang="uk-UA" sz="3600" dirty="0"/>
          </a:p>
        </p:txBody>
      </p:sp>
      <p:sp>
        <p:nvSpPr>
          <p:cNvPr id="3" name="Підзаголовок 2">
            <a:extLst>
              <a:ext uri="{FF2B5EF4-FFF2-40B4-BE49-F238E27FC236}">
                <a16:creationId xmlns:a16="http://schemas.microsoft.com/office/drawing/2014/main" id="{F1BBB250-B7B4-4E5E-A807-E4AACE7F09D6}"/>
              </a:ext>
            </a:extLst>
          </p:cNvPr>
          <p:cNvSpPr>
            <a:spLocks noGrp="1"/>
          </p:cNvSpPr>
          <p:nvPr>
            <p:ph type="subTitle" idx="1"/>
          </p:nvPr>
        </p:nvSpPr>
        <p:spPr>
          <a:xfrm>
            <a:off x="3366342" y="5996580"/>
            <a:ext cx="8825658" cy="861420"/>
          </a:xfrm>
        </p:spPr>
        <p:txBody>
          <a:bodyPr/>
          <a:lstStyle/>
          <a:p>
            <a:pPr algn="r"/>
            <a:r>
              <a:rPr lang="uk-UA" dirty="0"/>
              <a:t>Козовський Олександр Ярославович</a:t>
            </a:r>
          </a:p>
          <a:p>
            <a:pPr algn="r"/>
            <a:r>
              <a:rPr lang="uk-UA" dirty="0"/>
              <a:t>Науковий керівник</a:t>
            </a:r>
            <a:r>
              <a:rPr lang="en-US" dirty="0"/>
              <a:t>:</a:t>
            </a:r>
            <a:r>
              <a:rPr lang="uk-UA" dirty="0"/>
              <a:t> Мандзій Тарас Васильович</a:t>
            </a:r>
          </a:p>
        </p:txBody>
      </p:sp>
      <p:pic>
        <p:nvPicPr>
          <p:cNvPr id="5" name="Місце для вмісту 4">
            <a:extLst>
              <a:ext uri="{FF2B5EF4-FFF2-40B4-BE49-F238E27FC236}">
                <a16:creationId xmlns:a16="http://schemas.microsoft.com/office/drawing/2014/main" id="{7EAF6C2C-5315-4C48-BA25-AFA4427F9EB4}"/>
              </a:ext>
            </a:extLst>
          </p:cNvPr>
          <p:cNvPicPr>
            <a:picLocks noChangeAspect="1"/>
          </p:cNvPicPr>
          <p:nvPr/>
        </p:nvPicPr>
        <p:blipFill>
          <a:blip r:embed="rId2"/>
          <a:stretch>
            <a:fillRect/>
          </a:stretch>
        </p:blipFill>
        <p:spPr>
          <a:xfrm>
            <a:off x="0" y="3429000"/>
            <a:ext cx="4648415" cy="3486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a:extLst>
              <a:ext uri="{FF2B5EF4-FFF2-40B4-BE49-F238E27FC236}">
                <a16:creationId xmlns:a16="http://schemas.microsoft.com/office/drawing/2014/main" id="{602AC9C6-1060-4428-BAE8-7048C668EF58}"/>
              </a:ext>
            </a:extLst>
          </p:cNvPr>
          <p:cNvPicPr>
            <a:picLocks noChangeAspect="1"/>
          </p:cNvPicPr>
          <p:nvPr/>
        </p:nvPicPr>
        <p:blipFill>
          <a:blip r:embed="rId3"/>
          <a:stretch>
            <a:fillRect/>
          </a:stretch>
        </p:blipFill>
        <p:spPr>
          <a:xfrm>
            <a:off x="8719307" y="1557002"/>
            <a:ext cx="2957127" cy="39428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04613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05FB05-292D-4AA1-BF25-DF04348DC3D7}"/>
              </a:ext>
            </a:extLst>
          </p:cNvPr>
          <p:cNvSpPr>
            <a:spLocks noGrp="1"/>
          </p:cNvSpPr>
          <p:nvPr>
            <p:ph type="title"/>
          </p:nvPr>
        </p:nvSpPr>
        <p:spPr>
          <a:xfrm>
            <a:off x="318565" y="111523"/>
            <a:ext cx="9578470" cy="2308947"/>
          </a:xfrm>
        </p:spPr>
        <p:txBody>
          <a:bodyPr/>
          <a:lstStyle/>
          <a:p>
            <a:r>
              <a:rPr lang="uk-UA" sz="2800" dirty="0">
                <a:effectLst/>
                <a:latin typeface="Arial" panose="020B0604020202020204" pitchFamily="34" charset="0"/>
                <a:ea typeface="Calibri" panose="020F0502020204030204" pitchFamily="34" charset="0"/>
                <a:cs typeface="Arial" panose="020B0604020202020204" pitchFamily="34" charset="0"/>
              </a:rPr>
              <a:t>Досліджено вміст заліза, марганцю, міді, цинку, фосфору, сірки, кадмію і свинцю в шротах гарбуза, рижію, льону, чорного кмину, маку, кунжуту, соняшника та ріпаку методом атомно-емісійної спектроскопії з </a:t>
            </a:r>
            <a:r>
              <a:rPr lang="uk-UA" sz="2800" dirty="0" err="1">
                <a:effectLst/>
                <a:latin typeface="Arial" panose="020B0604020202020204" pitchFamily="34" charset="0"/>
                <a:ea typeface="Calibri" panose="020F0502020204030204" pitchFamily="34" charset="0"/>
                <a:cs typeface="Arial" panose="020B0604020202020204" pitchFamily="34" charset="0"/>
              </a:rPr>
              <a:t>індуктивно</a:t>
            </a:r>
            <a:r>
              <a:rPr lang="uk-UA" sz="2800" dirty="0">
                <a:latin typeface="Arial" panose="020B0604020202020204" pitchFamily="34" charset="0"/>
                <a:ea typeface="Calibri" panose="020F0502020204030204" pitchFamily="34" charset="0"/>
                <a:cs typeface="Arial" panose="020B0604020202020204" pitchFamily="34" charset="0"/>
              </a:rPr>
              <a:t>-</a:t>
            </a:r>
            <a:r>
              <a:rPr lang="uk-UA" sz="2800" dirty="0">
                <a:effectLst/>
                <a:latin typeface="Arial" panose="020B0604020202020204" pitchFamily="34" charset="0"/>
                <a:ea typeface="Calibri" panose="020F0502020204030204" pitchFamily="34" charset="0"/>
                <a:cs typeface="Arial" panose="020B0604020202020204" pitchFamily="34" charset="0"/>
              </a:rPr>
              <a:t>зв’язаною плазмою  .</a:t>
            </a:r>
            <a:endParaRPr lang="uk-UA" sz="28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B855A60-2FA8-40DA-B707-869172D3DCCC}"/>
              </a:ext>
            </a:extLst>
          </p:cNvPr>
          <p:cNvSpPr txBox="1"/>
          <p:nvPr/>
        </p:nvSpPr>
        <p:spPr>
          <a:xfrm>
            <a:off x="10434918" y="111524"/>
            <a:ext cx="690282" cy="707886"/>
          </a:xfrm>
          <a:prstGeom prst="rect">
            <a:avLst/>
          </a:prstGeom>
          <a:noFill/>
        </p:spPr>
        <p:txBody>
          <a:bodyPr wrap="square" rtlCol="0">
            <a:spAutoFit/>
          </a:bodyPr>
          <a:lstStyle/>
          <a:p>
            <a:pPr algn="ctr"/>
            <a:r>
              <a:rPr lang="en-US" sz="4000" dirty="0"/>
              <a:t>2</a:t>
            </a:r>
            <a:endParaRPr lang="uk-UA" sz="4000" dirty="0"/>
          </a:p>
        </p:txBody>
      </p:sp>
      <p:pic>
        <p:nvPicPr>
          <p:cNvPr id="9" name="Рисунок 8">
            <a:extLst>
              <a:ext uri="{FF2B5EF4-FFF2-40B4-BE49-F238E27FC236}">
                <a16:creationId xmlns:a16="http://schemas.microsoft.com/office/drawing/2014/main" id="{2C5CE30F-EAFC-48C5-842A-3078F3663D60}"/>
              </a:ext>
            </a:extLst>
          </p:cNvPr>
          <p:cNvPicPr>
            <a:picLocks noChangeAspect="1"/>
          </p:cNvPicPr>
          <p:nvPr/>
        </p:nvPicPr>
        <p:blipFill>
          <a:blip r:embed="rId2"/>
          <a:stretch>
            <a:fillRect/>
          </a:stretch>
        </p:blipFill>
        <p:spPr>
          <a:xfrm>
            <a:off x="10161491" y="4168587"/>
            <a:ext cx="2030507" cy="2707342"/>
          </a:xfrm>
          <a:prstGeom prst="rect">
            <a:avLst/>
          </a:prstGeom>
        </p:spPr>
      </p:pic>
      <p:pic>
        <p:nvPicPr>
          <p:cNvPr id="11" name="Рисунок 10">
            <a:extLst>
              <a:ext uri="{FF2B5EF4-FFF2-40B4-BE49-F238E27FC236}">
                <a16:creationId xmlns:a16="http://schemas.microsoft.com/office/drawing/2014/main" id="{812B6075-CAE5-4736-9F2E-97929D683BD8}"/>
              </a:ext>
            </a:extLst>
          </p:cNvPr>
          <p:cNvPicPr>
            <a:picLocks noChangeAspect="1"/>
          </p:cNvPicPr>
          <p:nvPr/>
        </p:nvPicPr>
        <p:blipFill>
          <a:blip r:embed="rId3"/>
          <a:stretch>
            <a:fillRect/>
          </a:stretch>
        </p:blipFill>
        <p:spPr>
          <a:xfrm>
            <a:off x="8130984" y="4168587"/>
            <a:ext cx="2030507" cy="2707342"/>
          </a:xfrm>
          <a:prstGeom prst="rect">
            <a:avLst/>
          </a:prstGeom>
        </p:spPr>
      </p:pic>
      <p:pic>
        <p:nvPicPr>
          <p:cNvPr id="13" name="Рисунок 12">
            <a:extLst>
              <a:ext uri="{FF2B5EF4-FFF2-40B4-BE49-F238E27FC236}">
                <a16:creationId xmlns:a16="http://schemas.microsoft.com/office/drawing/2014/main" id="{9F0B3B1D-030F-44E3-B521-E65060D76E96}"/>
              </a:ext>
            </a:extLst>
          </p:cNvPr>
          <p:cNvPicPr>
            <a:picLocks noChangeAspect="1"/>
          </p:cNvPicPr>
          <p:nvPr/>
        </p:nvPicPr>
        <p:blipFill>
          <a:blip r:embed="rId4"/>
          <a:stretch>
            <a:fillRect/>
          </a:stretch>
        </p:blipFill>
        <p:spPr>
          <a:xfrm>
            <a:off x="6100478" y="4168587"/>
            <a:ext cx="2030507" cy="2707342"/>
          </a:xfrm>
          <a:prstGeom prst="rect">
            <a:avLst/>
          </a:prstGeom>
        </p:spPr>
      </p:pic>
      <p:pic>
        <p:nvPicPr>
          <p:cNvPr id="15" name="Рисунок 14">
            <a:extLst>
              <a:ext uri="{FF2B5EF4-FFF2-40B4-BE49-F238E27FC236}">
                <a16:creationId xmlns:a16="http://schemas.microsoft.com/office/drawing/2014/main" id="{C946B7FB-1F71-45C6-850B-E754CA4101DD}"/>
              </a:ext>
            </a:extLst>
          </p:cNvPr>
          <p:cNvPicPr>
            <a:picLocks noChangeAspect="1"/>
          </p:cNvPicPr>
          <p:nvPr/>
        </p:nvPicPr>
        <p:blipFill>
          <a:blip r:embed="rId5"/>
          <a:stretch>
            <a:fillRect/>
          </a:stretch>
        </p:blipFill>
        <p:spPr>
          <a:xfrm>
            <a:off x="4061014" y="4177552"/>
            <a:ext cx="2030506" cy="2707341"/>
          </a:xfrm>
          <a:prstGeom prst="rect">
            <a:avLst/>
          </a:prstGeom>
        </p:spPr>
      </p:pic>
      <p:pic>
        <p:nvPicPr>
          <p:cNvPr id="17" name="Рисунок 16">
            <a:extLst>
              <a:ext uri="{FF2B5EF4-FFF2-40B4-BE49-F238E27FC236}">
                <a16:creationId xmlns:a16="http://schemas.microsoft.com/office/drawing/2014/main" id="{AF3E5F41-8F27-43A6-8C14-8AB47894A9A7}"/>
              </a:ext>
            </a:extLst>
          </p:cNvPr>
          <p:cNvPicPr>
            <a:picLocks noChangeAspect="1"/>
          </p:cNvPicPr>
          <p:nvPr/>
        </p:nvPicPr>
        <p:blipFill>
          <a:blip r:embed="rId6"/>
          <a:stretch>
            <a:fillRect/>
          </a:stretch>
        </p:blipFill>
        <p:spPr>
          <a:xfrm>
            <a:off x="2030507" y="4177551"/>
            <a:ext cx="2030507" cy="2707342"/>
          </a:xfrm>
          <a:prstGeom prst="rect">
            <a:avLst/>
          </a:prstGeom>
        </p:spPr>
      </p:pic>
      <p:pic>
        <p:nvPicPr>
          <p:cNvPr id="19" name="Рисунок 18">
            <a:extLst>
              <a:ext uri="{FF2B5EF4-FFF2-40B4-BE49-F238E27FC236}">
                <a16:creationId xmlns:a16="http://schemas.microsoft.com/office/drawing/2014/main" id="{A676980C-85F3-4D9F-B537-49A00124804A}"/>
              </a:ext>
            </a:extLst>
          </p:cNvPr>
          <p:cNvPicPr>
            <a:picLocks noChangeAspect="1"/>
          </p:cNvPicPr>
          <p:nvPr/>
        </p:nvPicPr>
        <p:blipFill>
          <a:blip r:embed="rId7"/>
          <a:stretch>
            <a:fillRect/>
          </a:stretch>
        </p:blipFill>
        <p:spPr>
          <a:xfrm>
            <a:off x="0" y="4177551"/>
            <a:ext cx="2030507" cy="2707342"/>
          </a:xfrm>
          <a:prstGeom prst="rect">
            <a:avLst/>
          </a:prstGeom>
        </p:spPr>
      </p:pic>
      <p:pic>
        <p:nvPicPr>
          <p:cNvPr id="4" name="Рисунок 3">
            <a:extLst>
              <a:ext uri="{FF2B5EF4-FFF2-40B4-BE49-F238E27FC236}">
                <a16:creationId xmlns:a16="http://schemas.microsoft.com/office/drawing/2014/main" id="{F515CAB1-3914-49C4-862B-5BF5797B240C}"/>
              </a:ext>
            </a:extLst>
          </p:cNvPr>
          <p:cNvPicPr>
            <a:picLocks noChangeAspect="1"/>
          </p:cNvPicPr>
          <p:nvPr/>
        </p:nvPicPr>
        <p:blipFill>
          <a:blip r:embed="rId8"/>
          <a:stretch>
            <a:fillRect/>
          </a:stretch>
        </p:blipFill>
        <p:spPr>
          <a:xfrm>
            <a:off x="89696" y="2827300"/>
            <a:ext cx="1810252" cy="12415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Рисунок 4">
            <a:extLst>
              <a:ext uri="{FF2B5EF4-FFF2-40B4-BE49-F238E27FC236}">
                <a16:creationId xmlns:a16="http://schemas.microsoft.com/office/drawing/2014/main" id="{60D384E7-2F43-42A7-A344-02ECE45A2291}"/>
              </a:ext>
            </a:extLst>
          </p:cNvPr>
          <p:cNvPicPr>
            <a:picLocks noChangeAspect="1"/>
          </p:cNvPicPr>
          <p:nvPr/>
        </p:nvPicPr>
        <p:blipFill rotWithShape="1">
          <a:blip r:embed="rId9"/>
          <a:srcRect t="15860" b="17792"/>
          <a:stretch/>
        </p:blipFill>
        <p:spPr>
          <a:xfrm>
            <a:off x="2259168" y="2898681"/>
            <a:ext cx="1718291" cy="11204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Рисунок 5">
            <a:extLst>
              <a:ext uri="{FF2B5EF4-FFF2-40B4-BE49-F238E27FC236}">
                <a16:creationId xmlns:a16="http://schemas.microsoft.com/office/drawing/2014/main" id="{790601B0-172E-4FFC-B4D8-A4854074035E}"/>
              </a:ext>
            </a:extLst>
          </p:cNvPr>
          <p:cNvPicPr>
            <a:picLocks noChangeAspect="1"/>
          </p:cNvPicPr>
          <p:nvPr/>
        </p:nvPicPr>
        <p:blipFill rotWithShape="1">
          <a:blip r:embed="rId10"/>
          <a:srcRect l="7487" r="9553"/>
          <a:stretch/>
        </p:blipFill>
        <p:spPr>
          <a:xfrm>
            <a:off x="4336679" y="2868772"/>
            <a:ext cx="1479176" cy="11204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Рисунок 13">
            <a:extLst>
              <a:ext uri="{FF2B5EF4-FFF2-40B4-BE49-F238E27FC236}">
                <a16:creationId xmlns:a16="http://schemas.microsoft.com/office/drawing/2014/main" id="{41480D00-4886-4E63-8E2B-DBA3E4F0069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034541" y="2705756"/>
            <a:ext cx="1961087" cy="13073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Рисунок 7">
            <a:extLst>
              <a:ext uri="{FF2B5EF4-FFF2-40B4-BE49-F238E27FC236}">
                <a16:creationId xmlns:a16="http://schemas.microsoft.com/office/drawing/2014/main" id="{1C3CD659-DFAB-43E0-B394-C8EAB6C1786F}"/>
              </a:ext>
            </a:extLst>
          </p:cNvPr>
          <p:cNvPicPr>
            <a:picLocks noChangeAspect="1"/>
          </p:cNvPicPr>
          <p:nvPr/>
        </p:nvPicPr>
        <p:blipFill rotWithShape="1">
          <a:blip r:embed="rId12"/>
          <a:srcRect l="-151" t="11527" r="151" b="13328"/>
          <a:stretch/>
        </p:blipFill>
        <p:spPr>
          <a:xfrm>
            <a:off x="8188864" y="2672115"/>
            <a:ext cx="1863846" cy="13967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Рисунок 9">
            <a:extLst>
              <a:ext uri="{FF2B5EF4-FFF2-40B4-BE49-F238E27FC236}">
                <a16:creationId xmlns:a16="http://schemas.microsoft.com/office/drawing/2014/main" id="{7F516591-1B63-41DE-8085-101420ACCDFC}"/>
              </a:ext>
            </a:extLst>
          </p:cNvPr>
          <p:cNvPicPr>
            <a:picLocks noChangeAspect="1"/>
          </p:cNvPicPr>
          <p:nvPr/>
        </p:nvPicPr>
        <p:blipFill rotWithShape="1">
          <a:blip r:embed="rId13"/>
          <a:srcRect r="23704"/>
          <a:stretch/>
        </p:blipFill>
        <p:spPr>
          <a:xfrm>
            <a:off x="10223804" y="2577017"/>
            <a:ext cx="1878500" cy="14918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156460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11D6D8-7253-45B0-A931-5F122A470489}"/>
              </a:ext>
            </a:extLst>
          </p:cNvPr>
          <p:cNvSpPr>
            <a:spLocks noGrp="1"/>
          </p:cNvSpPr>
          <p:nvPr>
            <p:ph type="title"/>
          </p:nvPr>
        </p:nvSpPr>
        <p:spPr>
          <a:xfrm>
            <a:off x="0" y="0"/>
            <a:ext cx="10931857" cy="3429000"/>
          </a:xfrm>
        </p:spPr>
        <p:txBody>
          <a:bodyPr/>
          <a:lstStyle/>
          <a:p>
            <a:r>
              <a:rPr lang="uk-UA" sz="4000" dirty="0"/>
              <a:t>Отже, загальний план роботи</a:t>
            </a:r>
            <a:r>
              <a:rPr lang="en-US" sz="4000" dirty="0"/>
              <a:t>:</a:t>
            </a:r>
            <a:r>
              <a:rPr lang="uk-UA" dirty="0"/>
              <a:t/>
            </a:r>
            <a:br>
              <a:rPr lang="uk-UA" dirty="0"/>
            </a:br>
            <a:r>
              <a:rPr lang="uk-UA" sz="2000" dirty="0"/>
              <a:t>  1.Зробити наважки (по дві на кожен шрот).</a:t>
            </a:r>
            <a:br>
              <a:rPr lang="uk-UA" sz="2000" dirty="0"/>
            </a:br>
            <a:r>
              <a:rPr lang="uk-UA" sz="2000" dirty="0"/>
              <a:t>  2.Розчинити в кислоті</a:t>
            </a:r>
            <a:br>
              <a:rPr lang="uk-UA" sz="2000" dirty="0"/>
            </a:br>
            <a:r>
              <a:rPr lang="uk-UA" sz="2000" dirty="0"/>
              <a:t>  3.Відкалібрувати спектрометр</a:t>
            </a:r>
            <a:br>
              <a:rPr lang="uk-UA" sz="2000" dirty="0"/>
            </a:br>
            <a:r>
              <a:rPr lang="uk-UA" sz="2000" dirty="0"/>
              <a:t>  4.Розбавляємо розчинені шроти в азотній кислоті і ставимо в </a:t>
            </a:r>
            <a:r>
              <a:rPr lang="uk-UA" sz="2000" dirty="0">
                <a:ea typeface="Calibri" panose="020F0502020204030204" pitchFamily="34" charset="0"/>
                <a:cs typeface="Arial" panose="020B0604020202020204" pitchFamily="34" charset="0"/>
              </a:rPr>
              <a:t>мікрохвильовий </a:t>
            </a:r>
            <a:r>
              <a:rPr lang="uk-UA" sz="2000" dirty="0">
                <a:solidFill>
                  <a:srgbClr val="184752"/>
                </a:solidFill>
                <a:ea typeface="Calibri" panose="020F0502020204030204" pitchFamily="34" charset="0"/>
                <a:cs typeface="Arial" panose="020B0604020202020204" pitchFamily="34" charset="0"/>
              </a:rPr>
              <a:t>…..</a:t>
            </a:r>
            <a:r>
              <a:rPr lang="uk-UA" sz="2000" dirty="0">
                <a:ea typeface="Calibri" panose="020F0502020204030204" pitchFamily="34" charset="0"/>
                <a:cs typeface="Arial" panose="020B0604020202020204" pitchFamily="34" charset="0"/>
              </a:rPr>
              <a:t>мінералізатор</a:t>
            </a:r>
            <a:br>
              <a:rPr lang="uk-UA" sz="2000" dirty="0">
                <a:ea typeface="Calibri" panose="020F0502020204030204" pitchFamily="34" charset="0"/>
                <a:cs typeface="Arial" panose="020B0604020202020204" pitchFamily="34" charset="0"/>
              </a:rPr>
            </a:br>
            <a:r>
              <a:rPr lang="uk-UA" sz="2000" dirty="0"/>
              <a:t>  5.Влючаємо атомно-емісійний спектрометр з </a:t>
            </a:r>
            <a:r>
              <a:rPr lang="uk-UA" sz="2000" dirty="0" err="1"/>
              <a:t>індуктивно</a:t>
            </a:r>
            <a:r>
              <a:rPr lang="uk-UA" sz="2000" dirty="0"/>
              <a:t>-зв</a:t>
            </a:r>
            <a:r>
              <a:rPr lang="en-US" sz="2000" dirty="0"/>
              <a:t>’</a:t>
            </a:r>
            <a:r>
              <a:rPr lang="uk-UA" sz="2000" dirty="0" err="1"/>
              <a:t>язаною</a:t>
            </a:r>
            <a:r>
              <a:rPr lang="uk-UA" sz="2000" dirty="0"/>
              <a:t> плазмою</a:t>
            </a:r>
            <a:br>
              <a:rPr lang="uk-UA" sz="2000" dirty="0"/>
            </a:br>
            <a:r>
              <a:rPr lang="uk-UA" sz="2000" dirty="0"/>
              <a:t>  6.Створюємо чергу проб</a:t>
            </a:r>
            <a:br>
              <a:rPr lang="uk-UA" sz="2000" dirty="0"/>
            </a:br>
            <a:r>
              <a:rPr lang="uk-UA" sz="2000" dirty="0"/>
              <a:t>  7.Погружаємо трубку в відповідну до черги пробу.</a:t>
            </a:r>
            <a:br>
              <a:rPr lang="uk-UA" sz="2000" dirty="0"/>
            </a:br>
            <a:r>
              <a:rPr lang="uk-UA" sz="2000" dirty="0"/>
              <a:t>  8.Зберігаємо результати</a:t>
            </a:r>
            <a:r>
              <a:rPr lang="uk-UA" sz="2800" dirty="0"/>
              <a:t/>
            </a:r>
            <a:br>
              <a:rPr lang="uk-UA" sz="2800" dirty="0"/>
            </a:br>
            <a:r>
              <a:rPr lang="uk-UA" dirty="0"/>
              <a:t/>
            </a:r>
            <a:br>
              <a:rPr lang="uk-UA" dirty="0"/>
            </a:br>
            <a:r>
              <a:rPr lang="uk-UA" dirty="0"/>
              <a:t> </a:t>
            </a:r>
          </a:p>
        </p:txBody>
      </p:sp>
      <p:grpSp>
        <p:nvGrpSpPr>
          <p:cNvPr id="10" name="Групувати 9">
            <a:extLst>
              <a:ext uri="{FF2B5EF4-FFF2-40B4-BE49-F238E27FC236}">
                <a16:creationId xmlns:a16="http://schemas.microsoft.com/office/drawing/2014/main" id="{B7948630-A29C-4491-BC06-4DED8F77682C}"/>
              </a:ext>
            </a:extLst>
          </p:cNvPr>
          <p:cNvGrpSpPr/>
          <p:nvPr/>
        </p:nvGrpSpPr>
        <p:grpSpPr>
          <a:xfrm>
            <a:off x="0" y="3558933"/>
            <a:ext cx="2474300" cy="3299067"/>
            <a:chOff x="9694706" y="3558933"/>
            <a:chExt cx="2474300" cy="3299067"/>
          </a:xfrm>
        </p:grpSpPr>
        <p:pic>
          <p:nvPicPr>
            <p:cNvPr id="5" name="Рисунок 4">
              <a:extLst>
                <a:ext uri="{FF2B5EF4-FFF2-40B4-BE49-F238E27FC236}">
                  <a16:creationId xmlns:a16="http://schemas.microsoft.com/office/drawing/2014/main" id="{3EBD368F-D566-4E7F-986B-81DF0BE4764F}"/>
                </a:ext>
              </a:extLst>
            </p:cNvPr>
            <p:cNvPicPr>
              <a:picLocks noChangeAspect="1"/>
            </p:cNvPicPr>
            <p:nvPr/>
          </p:nvPicPr>
          <p:blipFill>
            <a:blip r:embed="rId2"/>
            <a:stretch>
              <a:fillRect/>
            </a:stretch>
          </p:blipFill>
          <p:spPr>
            <a:xfrm>
              <a:off x="9694706" y="3558933"/>
              <a:ext cx="2474300" cy="3299067"/>
            </a:xfrm>
            <a:prstGeom prst="rect">
              <a:avLst/>
            </a:prstGeom>
          </p:spPr>
        </p:pic>
        <p:sp>
          <p:nvSpPr>
            <p:cNvPr id="16" name="TextBox 15">
              <a:extLst>
                <a:ext uri="{FF2B5EF4-FFF2-40B4-BE49-F238E27FC236}">
                  <a16:creationId xmlns:a16="http://schemas.microsoft.com/office/drawing/2014/main" id="{98BB8A37-B795-47B5-ACA2-2D7F2BBB0C0D}"/>
                </a:ext>
              </a:extLst>
            </p:cNvPr>
            <p:cNvSpPr txBox="1"/>
            <p:nvPr/>
          </p:nvSpPr>
          <p:spPr>
            <a:xfrm>
              <a:off x="10724913" y="3645521"/>
              <a:ext cx="413887" cy="646331"/>
            </a:xfrm>
            <a:prstGeom prst="rect">
              <a:avLst/>
            </a:prstGeom>
            <a:noFill/>
          </p:spPr>
          <p:txBody>
            <a:bodyPr wrap="square" rtlCol="0">
              <a:spAutoFit/>
            </a:bodyPr>
            <a:lstStyle/>
            <a:p>
              <a:r>
                <a:rPr lang="uk-UA" sz="3600" dirty="0">
                  <a:solidFill>
                    <a:schemeClr val="accent2">
                      <a:lumMod val="50000"/>
                    </a:schemeClr>
                  </a:solidFill>
                </a:rPr>
                <a:t>1</a:t>
              </a:r>
            </a:p>
          </p:txBody>
        </p:sp>
      </p:grpSp>
      <p:grpSp>
        <p:nvGrpSpPr>
          <p:cNvPr id="12" name="Групувати 11">
            <a:extLst>
              <a:ext uri="{FF2B5EF4-FFF2-40B4-BE49-F238E27FC236}">
                <a16:creationId xmlns:a16="http://schemas.microsoft.com/office/drawing/2014/main" id="{0AB26AA1-71EC-4EA9-8BAB-4C2FA953BD14}"/>
              </a:ext>
            </a:extLst>
          </p:cNvPr>
          <p:cNvGrpSpPr/>
          <p:nvPr/>
        </p:nvGrpSpPr>
        <p:grpSpPr>
          <a:xfrm>
            <a:off x="2461458" y="3558933"/>
            <a:ext cx="2474300" cy="3299067"/>
            <a:chOff x="7220407" y="3558933"/>
            <a:chExt cx="2474300" cy="3299067"/>
          </a:xfrm>
        </p:grpSpPr>
        <p:pic>
          <p:nvPicPr>
            <p:cNvPr id="7" name="Рисунок 6">
              <a:extLst>
                <a:ext uri="{FF2B5EF4-FFF2-40B4-BE49-F238E27FC236}">
                  <a16:creationId xmlns:a16="http://schemas.microsoft.com/office/drawing/2014/main" id="{35760468-5FB4-4E28-8936-4020E922B047}"/>
                </a:ext>
              </a:extLst>
            </p:cNvPr>
            <p:cNvPicPr>
              <a:picLocks noChangeAspect="1"/>
            </p:cNvPicPr>
            <p:nvPr/>
          </p:nvPicPr>
          <p:blipFill>
            <a:blip r:embed="rId3"/>
            <a:stretch>
              <a:fillRect/>
            </a:stretch>
          </p:blipFill>
          <p:spPr>
            <a:xfrm>
              <a:off x="7220407" y="3558933"/>
              <a:ext cx="2474300" cy="3299067"/>
            </a:xfrm>
            <a:prstGeom prst="rect">
              <a:avLst/>
            </a:prstGeom>
          </p:spPr>
        </p:pic>
        <p:sp>
          <p:nvSpPr>
            <p:cNvPr id="17" name="TextBox 16">
              <a:extLst>
                <a:ext uri="{FF2B5EF4-FFF2-40B4-BE49-F238E27FC236}">
                  <a16:creationId xmlns:a16="http://schemas.microsoft.com/office/drawing/2014/main" id="{4CCF323E-F924-4D2C-A342-91544CA25210}"/>
                </a:ext>
              </a:extLst>
            </p:cNvPr>
            <p:cNvSpPr txBox="1"/>
            <p:nvPr/>
          </p:nvSpPr>
          <p:spPr>
            <a:xfrm>
              <a:off x="7498846" y="3667727"/>
              <a:ext cx="413887" cy="646331"/>
            </a:xfrm>
            <a:prstGeom prst="rect">
              <a:avLst/>
            </a:prstGeom>
            <a:noFill/>
          </p:spPr>
          <p:txBody>
            <a:bodyPr wrap="square" rtlCol="0">
              <a:spAutoFit/>
            </a:bodyPr>
            <a:lstStyle/>
            <a:p>
              <a:r>
                <a:rPr lang="uk-UA" sz="3600" dirty="0">
                  <a:solidFill>
                    <a:schemeClr val="bg2">
                      <a:lumMod val="60000"/>
                      <a:lumOff val="40000"/>
                    </a:schemeClr>
                  </a:solidFill>
                </a:rPr>
                <a:t>2</a:t>
              </a:r>
            </a:p>
          </p:txBody>
        </p:sp>
      </p:grpSp>
      <p:grpSp>
        <p:nvGrpSpPr>
          <p:cNvPr id="8" name="Групувати 7">
            <a:extLst>
              <a:ext uri="{FF2B5EF4-FFF2-40B4-BE49-F238E27FC236}">
                <a16:creationId xmlns:a16="http://schemas.microsoft.com/office/drawing/2014/main" id="{9B245DD6-9DD8-41AA-B692-237579E60392}"/>
              </a:ext>
            </a:extLst>
          </p:cNvPr>
          <p:cNvGrpSpPr/>
          <p:nvPr/>
        </p:nvGrpSpPr>
        <p:grpSpPr>
          <a:xfrm>
            <a:off x="4918386" y="3558933"/>
            <a:ext cx="2474300" cy="3299068"/>
            <a:chOff x="4847354" y="3558932"/>
            <a:chExt cx="2474300" cy="3299068"/>
          </a:xfrm>
        </p:grpSpPr>
        <p:pic>
          <p:nvPicPr>
            <p:cNvPr id="9" name="Рисунок 8">
              <a:extLst>
                <a:ext uri="{FF2B5EF4-FFF2-40B4-BE49-F238E27FC236}">
                  <a16:creationId xmlns:a16="http://schemas.microsoft.com/office/drawing/2014/main" id="{5E908B2C-DBC1-4151-887D-500A815A56DF}"/>
                </a:ext>
              </a:extLst>
            </p:cNvPr>
            <p:cNvPicPr>
              <a:picLocks noChangeAspect="1"/>
            </p:cNvPicPr>
            <p:nvPr/>
          </p:nvPicPr>
          <p:blipFill>
            <a:blip r:embed="rId4"/>
            <a:stretch>
              <a:fillRect/>
            </a:stretch>
          </p:blipFill>
          <p:spPr>
            <a:xfrm>
              <a:off x="4847354" y="3558933"/>
              <a:ext cx="2474300" cy="3299067"/>
            </a:xfrm>
            <a:prstGeom prst="rect">
              <a:avLst/>
            </a:prstGeom>
          </p:spPr>
        </p:pic>
        <p:sp>
          <p:nvSpPr>
            <p:cNvPr id="18" name="TextBox 17">
              <a:extLst>
                <a:ext uri="{FF2B5EF4-FFF2-40B4-BE49-F238E27FC236}">
                  <a16:creationId xmlns:a16="http://schemas.microsoft.com/office/drawing/2014/main" id="{DEF06A6D-0B44-4A1D-87C3-D522CB995439}"/>
                </a:ext>
              </a:extLst>
            </p:cNvPr>
            <p:cNvSpPr txBox="1"/>
            <p:nvPr/>
          </p:nvSpPr>
          <p:spPr>
            <a:xfrm>
              <a:off x="6112729" y="3558932"/>
              <a:ext cx="413887" cy="646331"/>
            </a:xfrm>
            <a:prstGeom prst="rect">
              <a:avLst/>
            </a:prstGeom>
            <a:noFill/>
          </p:spPr>
          <p:txBody>
            <a:bodyPr wrap="square" rtlCol="0">
              <a:spAutoFit/>
            </a:bodyPr>
            <a:lstStyle/>
            <a:p>
              <a:r>
                <a:rPr lang="uk-UA" sz="3600" dirty="0">
                  <a:solidFill>
                    <a:srgbClr val="00B050"/>
                  </a:solidFill>
                </a:rPr>
                <a:t>3</a:t>
              </a:r>
            </a:p>
          </p:txBody>
        </p:sp>
      </p:grpSp>
      <p:grpSp>
        <p:nvGrpSpPr>
          <p:cNvPr id="4" name="Групувати 3">
            <a:extLst>
              <a:ext uri="{FF2B5EF4-FFF2-40B4-BE49-F238E27FC236}">
                <a16:creationId xmlns:a16="http://schemas.microsoft.com/office/drawing/2014/main" id="{F221995E-1DDB-499D-8002-CF90C90A3AE4}"/>
              </a:ext>
            </a:extLst>
          </p:cNvPr>
          <p:cNvGrpSpPr/>
          <p:nvPr/>
        </p:nvGrpSpPr>
        <p:grpSpPr>
          <a:xfrm>
            <a:off x="7392686" y="5154705"/>
            <a:ext cx="2373053" cy="1703295"/>
            <a:chOff x="2474300" y="5154705"/>
            <a:chExt cx="2373053" cy="1703295"/>
          </a:xfrm>
        </p:grpSpPr>
        <p:pic>
          <p:nvPicPr>
            <p:cNvPr id="13" name="Рисунок 12">
              <a:extLst>
                <a:ext uri="{FF2B5EF4-FFF2-40B4-BE49-F238E27FC236}">
                  <a16:creationId xmlns:a16="http://schemas.microsoft.com/office/drawing/2014/main" id="{7BD095B2-7EA4-4648-9CF7-7AD39C4292E9}"/>
                </a:ext>
              </a:extLst>
            </p:cNvPr>
            <p:cNvPicPr>
              <a:picLocks noChangeAspect="1"/>
            </p:cNvPicPr>
            <p:nvPr/>
          </p:nvPicPr>
          <p:blipFill>
            <a:blip r:embed="rId5"/>
            <a:stretch>
              <a:fillRect/>
            </a:stretch>
          </p:blipFill>
          <p:spPr>
            <a:xfrm>
              <a:off x="2474300" y="5154705"/>
              <a:ext cx="2373053" cy="1703295"/>
            </a:xfrm>
            <a:prstGeom prst="rect">
              <a:avLst/>
            </a:prstGeom>
            <a:ln>
              <a:noFill/>
            </a:ln>
          </p:spPr>
        </p:pic>
        <p:sp>
          <p:nvSpPr>
            <p:cNvPr id="19" name="TextBox 18">
              <a:extLst>
                <a:ext uri="{FF2B5EF4-FFF2-40B4-BE49-F238E27FC236}">
                  <a16:creationId xmlns:a16="http://schemas.microsoft.com/office/drawing/2014/main" id="{699E0841-4131-41CE-9597-775E8F318E08}"/>
                </a:ext>
              </a:extLst>
            </p:cNvPr>
            <p:cNvSpPr txBox="1"/>
            <p:nvPr/>
          </p:nvSpPr>
          <p:spPr>
            <a:xfrm>
              <a:off x="2497293" y="6039762"/>
              <a:ext cx="413887" cy="646331"/>
            </a:xfrm>
            <a:prstGeom prst="rect">
              <a:avLst/>
            </a:prstGeom>
            <a:noFill/>
          </p:spPr>
          <p:txBody>
            <a:bodyPr wrap="square" rtlCol="0">
              <a:spAutoFit/>
            </a:bodyPr>
            <a:lstStyle/>
            <a:p>
              <a:r>
                <a:rPr lang="uk-UA" sz="3600" dirty="0">
                  <a:solidFill>
                    <a:srgbClr val="00B050"/>
                  </a:solidFill>
                </a:rPr>
                <a:t>3</a:t>
              </a:r>
            </a:p>
          </p:txBody>
        </p:sp>
      </p:grpSp>
      <p:grpSp>
        <p:nvGrpSpPr>
          <p:cNvPr id="6" name="Групувати 5">
            <a:extLst>
              <a:ext uri="{FF2B5EF4-FFF2-40B4-BE49-F238E27FC236}">
                <a16:creationId xmlns:a16="http://schemas.microsoft.com/office/drawing/2014/main" id="{7EC59D5E-E978-468D-BF27-A1D815AA8C50}"/>
              </a:ext>
            </a:extLst>
          </p:cNvPr>
          <p:cNvGrpSpPr/>
          <p:nvPr/>
        </p:nvGrpSpPr>
        <p:grpSpPr>
          <a:xfrm>
            <a:off x="7392686" y="3565225"/>
            <a:ext cx="2373052" cy="1592622"/>
            <a:chOff x="2474302" y="3562084"/>
            <a:chExt cx="2373052" cy="1592622"/>
          </a:xfrm>
        </p:grpSpPr>
        <p:pic>
          <p:nvPicPr>
            <p:cNvPr id="15" name="Рисунок 14">
              <a:extLst>
                <a:ext uri="{FF2B5EF4-FFF2-40B4-BE49-F238E27FC236}">
                  <a16:creationId xmlns:a16="http://schemas.microsoft.com/office/drawing/2014/main" id="{BA7D8054-DDC2-48BF-9214-F642B97554CC}"/>
                </a:ext>
              </a:extLst>
            </p:cNvPr>
            <p:cNvPicPr>
              <a:picLocks noChangeAspect="1"/>
            </p:cNvPicPr>
            <p:nvPr/>
          </p:nvPicPr>
          <p:blipFill rotWithShape="1">
            <a:blip r:embed="rId6"/>
            <a:srcRect t="30065" b="12680"/>
            <a:stretch/>
          </p:blipFill>
          <p:spPr>
            <a:xfrm>
              <a:off x="2474302" y="3562084"/>
              <a:ext cx="2373052" cy="1592622"/>
            </a:xfrm>
            <a:prstGeom prst="rect">
              <a:avLst/>
            </a:prstGeom>
          </p:spPr>
        </p:pic>
        <p:sp>
          <p:nvSpPr>
            <p:cNvPr id="20" name="TextBox 19">
              <a:extLst>
                <a:ext uri="{FF2B5EF4-FFF2-40B4-BE49-F238E27FC236}">
                  <a16:creationId xmlns:a16="http://schemas.microsoft.com/office/drawing/2014/main" id="{7A8DBA06-E16B-407E-84B0-A5715E3CA69A}"/>
                </a:ext>
              </a:extLst>
            </p:cNvPr>
            <p:cNvSpPr txBox="1"/>
            <p:nvPr/>
          </p:nvSpPr>
          <p:spPr>
            <a:xfrm>
              <a:off x="2638178" y="3990892"/>
              <a:ext cx="415208" cy="646331"/>
            </a:xfrm>
            <a:prstGeom prst="rect">
              <a:avLst/>
            </a:prstGeom>
            <a:noFill/>
          </p:spPr>
          <p:txBody>
            <a:bodyPr wrap="square" rtlCol="0">
              <a:spAutoFit/>
            </a:bodyPr>
            <a:lstStyle/>
            <a:p>
              <a:r>
                <a:rPr lang="uk-UA" sz="3600" dirty="0">
                  <a:solidFill>
                    <a:srgbClr val="7030A0"/>
                  </a:solidFill>
                </a:rPr>
                <a:t>4</a:t>
              </a:r>
            </a:p>
          </p:txBody>
        </p:sp>
      </p:grpSp>
      <p:grpSp>
        <p:nvGrpSpPr>
          <p:cNvPr id="3" name="Групувати 2">
            <a:extLst>
              <a:ext uri="{FF2B5EF4-FFF2-40B4-BE49-F238E27FC236}">
                <a16:creationId xmlns:a16="http://schemas.microsoft.com/office/drawing/2014/main" id="{CD0EE7F5-30BF-4D23-A193-1EF2B2397491}"/>
              </a:ext>
            </a:extLst>
          </p:cNvPr>
          <p:cNvGrpSpPr/>
          <p:nvPr/>
        </p:nvGrpSpPr>
        <p:grpSpPr>
          <a:xfrm>
            <a:off x="9765739" y="3551829"/>
            <a:ext cx="2474301" cy="3306172"/>
            <a:chOff x="0" y="3551828"/>
            <a:chExt cx="2474301" cy="3306172"/>
          </a:xfrm>
        </p:grpSpPr>
        <p:pic>
          <p:nvPicPr>
            <p:cNvPr id="11" name="Рисунок 10">
              <a:extLst>
                <a:ext uri="{FF2B5EF4-FFF2-40B4-BE49-F238E27FC236}">
                  <a16:creationId xmlns:a16="http://schemas.microsoft.com/office/drawing/2014/main" id="{014045D1-C641-4D26-A3DE-E7789E1643EF}"/>
                </a:ext>
              </a:extLst>
            </p:cNvPr>
            <p:cNvPicPr>
              <a:picLocks noChangeAspect="1"/>
            </p:cNvPicPr>
            <p:nvPr/>
          </p:nvPicPr>
          <p:blipFill>
            <a:blip r:embed="rId7"/>
            <a:stretch>
              <a:fillRect/>
            </a:stretch>
          </p:blipFill>
          <p:spPr>
            <a:xfrm>
              <a:off x="0" y="3558932"/>
              <a:ext cx="2474301" cy="3299068"/>
            </a:xfrm>
            <a:prstGeom prst="rect">
              <a:avLst/>
            </a:prstGeom>
          </p:spPr>
        </p:pic>
        <p:sp>
          <p:nvSpPr>
            <p:cNvPr id="21" name="TextBox 20">
              <a:extLst>
                <a:ext uri="{FF2B5EF4-FFF2-40B4-BE49-F238E27FC236}">
                  <a16:creationId xmlns:a16="http://schemas.microsoft.com/office/drawing/2014/main" id="{B285A6E0-6B3E-4C64-A629-9C72D45C0D9C}"/>
                </a:ext>
              </a:extLst>
            </p:cNvPr>
            <p:cNvSpPr txBox="1"/>
            <p:nvPr/>
          </p:nvSpPr>
          <p:spPr>
            <a:xfrm>
              <a:off x="296015" y="3551828"/>
              <a:ext cx="413887" cy="646331"/>
            </a:xfrm>
            <a:prstGeom prst="rect">
              <a:avLst/>
            </a:prstGeom>
            <a:noFill/>
          </p:spPr>
          <p:txBody>
            <a:bodyPr wrap="square" rtlCol="0">
              <a:spAutoFit/>
            </a:bodyPr>
            <a:lstStyle/>
            <a:p>
              <a:r>
                <a:rPr lang="uk-UA" sz="3600" dirty="0">
                  <a:solidFill>
                    <a:srgbClr val="7030A0"/>
                  </a:solidFill>
                </a:rPr>
                <a:t>4</a:t>
              </a:r>
            </a:p>
          </p:txBody>
        </p:sp>
      </p:grpSp>
      <p:sp>
        <p:nvSpPr>
          <p:cNvPr id="23" name="TextBox 22">
            <a:extLst>
              <a:ext uri="{FF2B5EF4-FFF2-40B4-BE49-F238E27FC236}">
                <a16:creationId xmlns:a16="http://schemas.microsoft.com/office/drawing/2014/main" id="{201EA42B-61B0-445D-A00A-3F2305B07ABB}"/>
              </a:ext>
            </a:extLst>
          </p:cNvPr>
          <p:cNvSpPr txBox="1"/>
          <p:nvPr/>
        </p:nvSpPr>
        <p:spPr>
          <a:xfrm>
            <a:off x="10434918" y="111524"/>
            <a:ext cx="690282" cy="707886"/>
          </a:xfrm>
          <a:prstGeom prst="rect">
            <a:avLst/>
          </a:prstGeom>
          <a:noFill/>
        </p:spPr>
        <p:txBody>
          <a:bodyPr wrap="square" rtlCol="0">
            <a:spAutoFit/>
          </a:bodyPr>
          <a:lstStyle/>
          <a:p>
            <a:pPr algn="ctr"/>
            <a:r>
              <a:rPr lang="en-US" sz="4000" dirty="0"/>
              <a:t>3</a:t>
            </a:r>
            <a:endParaRPr lang="uk-UA" sz="4000" dirty="0"/>
          </a:p>
        </p:txBody>
      </p:sp>
    </p:spTree>
    <p:extLst>
      <p:ext uri="{BB962C8B-B14F-4D97-AF65-F5344CB8AC3E}">
        <p14:creationId xmlns:p14="http://schemas.microsoft.com/office/powerpoint/2010/main" val="395041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36D72B1-B5FA-47A2-8491-48CEDC4AAD7B}"/>
              </a:ext>
            </a:extLst>
          </p:cNvPr>
          <p:cNvSpPr>
            <a:spLocks noGrp="1"/>
          </p:cNvSpPr>
          <p:nvPr>
            <p:ph type="title"/>
          </p:nvPr>
        </p:nvSpPr>
        <p:spPr>
          <a:xfrm>
            <a:off x="134754" y="173255"/>
            <a:ext cx="10308657" cy="2050181"/>
          </a:xfrm>
        </p:spPr>
        <p:txBody>
          <a:bodyPr/>
          <a:lstStyle/>
          <a:p>
            <a:r>
              <a:rPr lang="uk-UA" sz="4000" dirty="0"/>
              <a:t>Що таке атомно-емісійний спектрометр з </a:t>
            </a:r>
            <a:r>
              <a:rPr lang="uk-UA" sz="4000" dirty="0" err="1"/>
              <a:t>індуктивно</a:t>
            </a:r>
            <a:r>
              <a:rPr lang="uk-UA" sz="4000" dirty="0"/>
              <a:t>-зв</a:t>
            </a:r>
            <a:r>
              <a:rPr lang="en-US" sz="4000" dirty="0"/>
              <a:t>’</a:t>
            </a:r>
            <a:r>
              <a:rPr lang="uk-UA" sz="4000" dirty="0" err="1"/>
              <a:t>язаною</a:t>
            </a:r>
            <a:r>
              <a:rPr lang="uk-UA" sz="4000" dirty="0"/>
              <a:t> плазмою</a:t>
            </a:r>
            <a:r>
              <a:rPr lang="en-US" sz="4000" dirty="0"/>
              <a:t>?</a:t>
            </a:r>
            <a:endParaRPr lang="uk-UA" sz="4000" dirty="0"/>
          </a:p>
        </p:txBody>
      </p:sp>
      <p:sp>
        <p:nvSpPr>
          <p:cNvPr id="5" name="TextBox 4">
            <a:extLst>
              <a:ext uri="{FF2B5EF4-FFF2-40B4-BE49-F238E27FC236}">
                <a16:creationId xmlns:a16="http://schemas.microsoft.com/office/drawing/2014/main" id="{6272AEDF-2E19-4495-9725-DF084DE4E492}"/>
              </a:ext>
            </a:extLst>
          </p:cNvPr>
          <p:cNvSpPr txBox="1"/>
          <p:nvPr/>
        </p:nvSpPr>
        <p:spPr>
          <a:xfrm>
            <a:off x="117108" y="2030931"/>
            <a:ext cx="6136104" cy="3139321"/>
          </a:xfrm>
          <a:prstGeom prst="rect">
            <a:avLst/>
          </a:prstGeom>
          <a:noFill/>
        </p:spPr>
        <p:txBody>
          <a:bodyPr wrap="square">
            <a:spAutoFit/>
          </a:bodyPr>
          <a:lstStyle/>
          <a:p>
            <a:pPr algn="just"/>
            <a:r>
              <a:rPr lang="uk-UA" b="0" i="0" dirty="0">
                <a:solidFill>
                  <a:schemeClr val="bg2">
                    <a:lumMod val="20000"/>
                    <a:lumOff val="80000"/>
                  </a:schemeClr>
                </a:solidFill>
                <a:effectLst/>
                <a:latin typeface="Helvetica Neue"/>
              </a:rPr>
              <a:t>Щоб отримати </a:t>
            </a:r>
            <a:r>
              <a:rPr lang="uk-UA" b="0" i="0" dirty="0" err="1">
                <a:solidFill>
                  <a:schemeClr val="bg2">
                    <a:lumMod val="20000"/>
                    <a:lumOff val="80000"/>
                  </a:schemeClr>
                </a:solidFill>
                <a:effectLst/>
                <a:latin typeface="Helvetica Neue"/>
              </a:rPr>
              <a:t>індукційно</a:t>
            </a:r>
            <a:r>
              <a:rPr lang="uk-UA" dirty="0">
                <a:solidFill>
                  <a:schemeClr val="bg2">
                    <a:lumMod val="20000"/>
                    <a:lumOff val="80000"/>
                  </a:schemeClr>
                </a:solidFill>
                <a:latin typeface="Helvetica Neue"/>
              </a:rPr>
              <a:t>-</a:t>
            </a:r>
            <a:r>
              <a:rPr lang="uk-UA" b="0" i="0" dirty="0">
                <a:solidFill>
                  <a:schemeClr val="bg2">
                    <a:lumMod val="20000"/>
                    <a:lumOff val="80000"/>
                  </a:schemeClr>
                </a:solidFill>
                <a:effectLst/>
                <a:latin typeface="Helvetica Neue"/>
              </a:rPr>
              <a:t>пов'язану плазму проби, в аргонової середовищі створюється іонізований розряд, який потім підтримується в стані плазми високочастотним електромагнітним полем. Усередині плазми температура досягає значень до 10 000 градусів за Кельвіном.</a:t>
            </a:r>
          </a:p>
          <a:p>
            <a:pPr algn="just"/>
            <a:r>
              <a:rPr lang="uk-UA" b="0" i="0" dirty="0">
                <a:solidFill>
                  <a:schemeClr val="bg2">
                    <a:lumMod val="20000"/>
                    <a:lumOff val="80000"/>
                  </a:schemeClr>
                </a:solidFill>
                <a:effectLst/>
                <a:latin typeface="Helvetica Neue"/>
              </a:rPr>
              <a:t>У такому стані відбувається розкладання випробовуваних речовин проби на атоми, кожен з яких зі своєю частотою випромінювання проявиться в загальному спектрі і </a:t>
            </a:r>
            <a:r>
              <a:rPr lang="uk-UA" b="0" i="0" dirty="0" err="1">
                <a:solidFill>
                  <a:schemeClr val="bg2">
                    <a:lumMod val="20000"/>
                    <a:lumOff val="80000"/>
                  </a:schemeClr>
                </a:solidFill>
                <a:effectLst/>
                <a:latin typeface="Helvetica Neue"/>
              </a:rPr>
              <a:t>зафіксується</a:t>
            </a:r>
            <a:r>
              <a:rPr lang="uk-UA" b="0" i="0" dirty="0">
                <a:solidFill>
                  <a:schemeClr val="bg2">
                    <a:lumMod val="20000"/>
                    <a:lumOff val="80000"/>
                  </a:schemeClr>
                </a:solidFill>
                <a:effectLst/>
                <a:latin typeface="Helvetica Neue"/>
              </a:rPr>
              <a:t> за допомогою атомно-емісійного спектрометра.</a:t>
            </a:r>
          </a:p>
        </p:txBody>
      </p:sp>
      <p:sp>
        <p:nvSpPr>
          <p:cNvPr id="7" name="TextBox 6">
            <a:extLst>
              <a:ext uri="{FF2B5EF4-FFF2-40B4-BE49-F238E27FC236}">
                <a16:creationId xmlns:a16="http://schemas.microsoft.com/office/drawing/2014/main" id="{891221F2-0E70-4436-868C-4CF6E9BBFA67}"/>
              </a:ext>
            </a:extLst>
          </p:cNvPr>
          <p:cNvSpPr txBox="1"/>
          <p:nvPr/>
        </p:nvSpPr>
        <p:spPr>
          <a:xfrm>
            <a:off x="5938788" y="3718679"/>
            <a:ext cx="6136104" cy="3139321"/>
          </a:xfrm>
          <a:prstGeom prst="rect">
            <a:avLst/>
          </a:prstGeom>
          <a:noFill/>
        </p:spPr>
        <p:txBody>
          <a:bodyPr wrap="square">
            <a:spAutoFit/>
          </a:bodyPr>
          <a:lstStyle/>
          <a:p>
            <a:pPr algn="r"/>
            <a:r>
              <a:rPr lang="uk-UA" b="1" i="1" dirty="0">
                <a:solidFill>
                  <a:schemeClr val="accent2">
                    <a:lumMod val="40000"/>
                    <a:lumOff val="60000"/>
                  </a:schemeClr>
                </a:solidFill>
                <a:effectLst/>
                <a:latin typeface="Tahoma" panose="020B0604030504040204" pitchFamily="34" charset="0"/>
              </a:rPr>
              <a:t>Плазма</a:t>
            </a:r>
            <a:r>
              <a:rPr lang="uk-UA" b="0" i="0" dirty="0">
                <a:solidFill>
                  <a:schemeClr val="accent2">
                    <a:lumMod val="40000"/>
                    <a:lumOff val="60000"/>
                  </a:schemeClr>
                </a:solidFill>
                <a:effectLst/>
                <a:latin typeface="Tahoma" panose="020B0604030504040204" pitchFamily="34" charset="0"/>
              </a:rPr>
              <a:t> - це гарячий, частково іонізований газ, який містить рясну концентрацію катіонів і електронів. Плазма, яка використовується в атомній емісії, утворюється шляхом іонізації проточного потоку газу аргону, виробляючи іони аргону і електрони. Висока температура плазми виникає внаслідок резистивного нагрівання, коли електрони та іони аргону рухаються через газ. Оскільки плазма працює при набагато вищій температурі, ніж полум'я, це забезпечує кращу ефективність розпилення та більшу популяцію збуджених станів.</a:t>
            </a:r>
            <a:endParaRPr lang="uk-UA" dirty="0">
              <a:solidFill>
                <a:schemeClr val="accent2">
                  <a:lumMod val="40000"/>
                  <a:lumOff val="60000"/>
                </a:schemeClr>
              </a:solidFill>
            </a:endParaRPr>
          </a:p>
        </p:txBody>
      </p:sp>
      <p:pic>
        <p:nvPicPr>
          <p:cNvPr id="4" name="Рисунок 3">
            <a:extLst>
              <a:ext uri="{FF2B5EF4-FFF2-40B4-BE49-F238E27FC236}">
                <a16:creationId xmlns:a16="http://schemas.microsoft.com/office/drawing/2014/main" id="{3ED1FD12-75DD-4607-9B26-7363499FA219}"/>
              </a:ext>
            </a:extLst>
          </p:cNvPr>
          <p:cNvPicPr>
            <a:picLocks noChangeAspect="1"/>
          </p:cNvPicPr>
          <p:nvPr/>
        </p:nvPicPr>
        <p:blipFill>
          <a:blip r:embed="rId2"/>
          <a:stretch>
            <a:fillRect/>
          </a:stretch>
        </p:blipFill>
        <p:spPr>
          <a:xfrm>
            <a:off x="9350188" y="1503006"/>
            <a:ext cx="2509695" cy="2215673"/>
          </a:xfrm>
          <a:prstGeom prst="rect">
            <a:avLst/>
          </a:prstGeom>
        </p:spPr>
      </p:pic>
      <p:pic>
        <p:nvPicPr>
          <p:cNvPr id="8" name="Рисунок 7">
            <a:extLst>
              <a:ext uri="{FF2B5EF4-FFF2-40B4-BE49-F238E27FC236}">
                <a16:creationId xmlns:a16="http://schemas.microsoft.com/office/drawing/2014/main" id="{857E0C5A-3F7E-444D-B7A9-7BDF5860A92B}"/>
              </a:ext>
            </a:extLst>
          </p:cNvPr>
          <p:cNvPicPr>
            <a:picLocks noChangeAspect="1"/>
          </p:cNvPicPr>
          <p:nvPr/>
        </p:nvPicPr>
        <p:blipFill>
          <a:blip r:embed="rId3"/>
          <a:stretch>
            <a:fillRect/>
          </a:stretch>
        </p:blipFill>
        <p:spPr>
          <a:xfrm>
            <a:off x="6606989" y="1505119"/>
            <a:ext cx="2710594" cy="2030329"/>
          </a:xfrm>
          <a:prstGeom prst="rect">
            <a:avLst/>
          </a:prstGeom>
        </p:spPr>
      </p:pic>
      <p:sp>
        <p:nvSpPr>
          <p:cNvPr id="9" name="TextBox 8">
            <a:extLst>
              <a:ext uri="{FF2B5EF4-FFF2-40B4-BE49-F238E27FC236}">
                <a16:creationId xmlns:a16="http://schemas.microsoft.com/office/drawing/2014/main" id="{A0EBF040-FE10-49E3-8A6F-E0E496E03803}"/>
              </a:ext>
            </a:extLst>
          </p:cNvPr>
          <p:cNvSpPr txBox="1"/>
          <p:nvPr/>
        </p:nvSpPr>
        <p:spPr>
          <a:xfrm>
            <a:off x="10434918" y="111524"/>
            <a:ext cx="690282" cy="707886"/>
          </a:xfrm>
          <a:prstGeom prst="rect">
            <a:avLst/>
          </a:prstGeom>
          <a:noFill/>
        </p:spPr>
        <p:txBody>
          <a:bodyPr wrap="square" rtlCol="0">
            <a:spAutoFit/>
          </a:bodyPr>
          <a:lstStyle/>
          <a:p>
            <a:pPr algn="ctr"/>
            <a:r>
              <a:rPr lang="en-US" sz="4000" dirty="0"/>
              <a:t>4</a:t>
            </a:r>
            <a:endParaRPr lang="uk-UA" sz="4000" dirty="0"/>
          </a:p>
        </p:txBody>
      </p:sp>
    </p:spTree>
    <p:extLst>
      <p:ext uri="{BB962C8B-B14F-4D97-AF65-F5344CB8AC3E}">
        <p14:creationId xmlns:p14="http://schemas.microsoft.com/office/powerpoint/2010/main" val="190176201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35907F4-ABA8-4A40-BCED-8808E3D80A1D}"/>
              </a:ext>
            </a:extLst>
          </p:cNvPr>
          <p:cNvSpPr>
            <a:spLocks noGrp="1"/>
          </p:cNvSpPr>
          <p:nvPr>
            <p:ph type="title"/>
          </p:nvPr>
        </p:nvSpPr>
        <p:spPr>
          <a:xfrm>
            <a:off x="0" y="221381"/>
            <a:ext cx="10506635" cy="2695074"/>
          </a:xfrm>
        </p:spPr>
        <p:txBody>
          <a:bodyPr/>
          <a:lstStyle/>
          <a:p>
            <a:r>
              <a:rPr lang="uk-UA" dirty="0"/>
              <a:t>Вміст </a:t>
            </a:r>
            <a:r>
              <a:rPr lang="en-US" dirty="0"/>
              <a:t>3D-</a:t>
            </a:r>
            <a:r>
              <a:rPr lang="uk-UA" dirty="0"/>
              <a:t>м</a:t>
            </a:r>
            <a:r>
              <a:rPr lang="en-US" dirty="0"/>
              <a:t>e</a:t>
            </a:r>
            <a:r>
              <a:rPr lang="uk-UA" dirty="0"/>
              <a:t>талів</a:t>
            </a:r>
            <a:r>
              <a:rPr lang="uk-UA" sz="4000" dirty="0"/>
              <a:t>(</a:t>
            </a:r>
            <a:r>
              <a:rPr lang="en-US" sz="4000" dirty="0"/>
              <a:t>Fe,</a:t>
            </a:r>
            <a:r>
              <a:rPr lang="uk-UA" sz="4000" dirty="0"/>
              <a:t> </a:t>
            </a:r>
            <a:r>
              <a:rPr lang="en-US" sz="4000" dirty="0"/>
              <a:t>Zn, Cu, Mn)</a:t>
            </a:r>
            <a:r>
              <a:rPr lang="uk-UA" sz="4000" dirty="0"/>
              <a:t> в шротах олійних культур </a:t>
            </a:r>
            <a:r>
              <a:rPr lang="en-US" sz="3200" dirty="0"/>
              <a:t>:</a:t>
            </a:r>
            <a:br>
              <a:rPr lang="en-US" sz="3200" dirty="0"/>
            </a:br>
            <a:r>
              <a:rPr lang="uk-UA" dirty="0"/>
              <a:t>за результатами </a:t>
            </a:r>
            <a:r>
              <a:rPr lang="uk-UA" sz="4400" dirty="0"/>
              <a:t>найбагатші вийшли шроти</a:t>
            </a:r>
            <a:r>
              <a:rPr lang="uk-UA" dirty="0"/>
              <a:t> з гарбуза і маку, кунжуту.</a:t>
            </a:r>
          </a:p>
        </p:txBody>
      </p:sp>
      <p:graphicFrame>
        <p:nvGraphicFramePr>
          <p:cNvPr id="4" name="Місце для вмісту 3">
            <a:extLst>
              <a:ext uri="{FF2B5EF4-FFF2-40B4-BE49-F238E27FC236}">
                <a16:creationId xmlns:a16="http://schemas.microsoft.com/office/drawing/2014/main" id="{EB3243AB-6F6C-466F-8E3F-902F6F7E5DD4}"/>
              </a:ext>
            </a:extLst>
          </p:cNvPr>
          <p:cNvGraphicFramePr>
            <a:graphicFrameLocks noGrp="1"/>
          </p:cNvGraphicFramePr>
          <p:nvPr>
            <p:ph idx="1"/>
            <p:extLst>
              <p:ext uri="{D42A27DB-BD31-4B8C-83A1-F6EECF244321}">
                <p14:modId xmlns:p14="http://schemas.microsoft.com/office/powerpoint/2010/main" val="394272566"/>
              </p:ext>
            </p:extLst>
          </p:nvPr>
        </p:nvGraphicFramePr>
        <p:xfrm>
          <a:off x="6506007" y="3213965"/>
          <a:ext cx="5685993" cy="3644035"/>
        </p:xfrm>
        <a:graphic>
          <a:graphicData uri="http://schemas.openxmlformats.org/drawingml/2006/table">
            <a:tbl>
              <a:tblPr firstRow="1" firstCol="1" bandRow="1">
                <a:tableStyleId>{5C22544A-7EE6-4342-B048-85BDC9FD1C3A}</a:tableStyleId>
              </a:tblPr>
              <a:tblGrid>
                <a:gridCol w="279133">
                  <a:extLst>
                    <a:ext uri="{9D8B030D-6E8A-4147-A177-3AD203B41FA5}">
                      <a16:colId xmlns:a16="http://schemas.microsoft.com/office/drawing/2014/main" val="2024008925"/>
                    </a:ext>
                  </a:extLst>
                </a:gridCol>
                <a:gridCol w="1006310">
                  <a:extLst>
                    <a:ext uri="{9D8B030D-6E8A-4147-A177-3AD203B41FA5}">
                      <a16:colId xmlns:a16="http://schemas.microsoft.com/office/drawing/2014/main" val="2355655769"/>
                    </a:ext>
                  </a:extLst>
                </a:gridCol>
                <a:gridCol w="1076325">
                  <a:extLst>
                    <a:ext uri="{9D8B030D-6E8A-4147-A177-3AD203B41FA5}">
                      <a16:colId xmlns:a16="http://schemas.microsoft.com/office/drawing/2014/main" val="1695379482"/>
                    </a:ext>
                  </a:extLst>
                </a:gridCol>
                <a:gridCol w="1076325">
                  <a:extLst>
                    <a:ext uri="{9D8B030D-6E8A-4147-A177-3AD203B41FA5}">
                      <a16:colId xmlns:a16="http://schemas.microsoft.com/office/drawing/2014/main" val="149527039"/>
                    </a:ext>
                  </a:extLst>
                </a:gridCol>
                <a:gridCol w="899795">
                  <a:extLst>
                    <a:ext uri="{9D8B030D-6E8A-4147-A177-3AD203B41FA5}">
                      <a16:colId xmlns:a16="http://schemas.microsoft.com/office/drawing/2014/main" val="3637752052"/>
                    </a:ext>
                  </a:extLst>
                </a:gridCol>
                <a:gridCol w="1348105">
                  <a:extLst>
                    <a:ext uri="{9D8B030D-6E8A-4147-A177-3AD203B41FA5}">
                      <a16:colId xmlns:a16="http://schemas.microsoft.com/office/drawing/2014/main" val="2874453138"/>
                    </a:ext>
                  </a:extLst>
                </a:gridCol>
              </a:tblGrid>
              <a:tr h="993574">
                <a:tc>
                  <a:txBody>
                    <a:bodyPr/>
                    <a:lstStyle/>
                    <a:p>
                      <a:pPr>
                        <a:lnSpc>
                          <a:spcPct val="107000"/>
                        </a:lnSpc>
                      </a:pPr>
                      <a:endParaRPr lang="uk-UA" sz="1100">
                        <a:effectLst/>
                        <a:latin typeface="Calibri" panose="020F0502020204030204" pitchFamily="34" charset="0"/>
                        <a:cs typeface="Times New Roman" panose="02020603050405020304" pitchFamily="18" charset="0"/>
                      </a:endParaRPr>
                    </a:p>
                  </a:txBody>
                  <a:tcPr marL="25400" marR="25400" marT="25400" marB="25400" anchor="b"/>
                </a:tc>
                <a:tc>
                  <a:txBody>
                    <a:bodyPr/>
                    <a:lstStyle/>
                    <a:p>
                      <a:pPr>
                        <a:lnSpc>
                          <a:spcPct val="107000"/>
                        </a:lnSpc>
                      </a:pPr>
                      <a:endParaRPr lang="uk-UA" sz="1100">
                        <a:effectLst/>
                        <a:latin typeface="Calibri" panose="020F0502020204030204" pitchFamily="34" charset="0"/>
                        <a:cs typeface="Times New Roman" panose="02020603050405020304" pitchFamily="18" charset="0"/>
                      </a:endParaRPr>
                    </a:p>
                  </a:txBody>
                  <a:tcPr marL="25400" marR="25400" marT="25400" marB="25400" anchor="b"/>
                </a:tc>
                <a:tc>
                  <a:txBody>
                    <a:bodyPr/>
                    <a:lstStyle/>
                    <a:p>
                      <a:pPr>
                        <a:lnSpc>
                          <a:spcPct val="107000"/>
                        </a:lnSpc>
                      </a:pPr>
                      <a:r>
                        <a:rPr lang="en-US" sz="1400">
                          <a:effectLst/>
                        </a:rPr>
                        <a:t>Залізо (Fe), мг/кг</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nSpc>
                          <a:spcPct val="107000"/>
                        </a:lnSpc>
                      </a:pPr>
                      <a:r>
                        <a:rPr lang="en-US" sz="1400" dirty="0" err="1">
                          <a:effectLst/>
                        </a:rPr>
                        <a:t>Цинк</a:t>
                      </a:r>
                      <a:r>
                        <a:rPr lang="en-US" sz="1400" dirty="0">
                          <a:effectLst/>
                        </a:rPr>
                        <a:t> (Zn), </a:t>
                      </a:r>
                      <a:r>
                        <a:rPr lang="en-US" sz="1400" dirty="0" err="1">
                          <a:effectLst/>
                        </a:rPr>
                        <a:t>мг</a:t>
                      </a:r>
                      <a:r>
                        <a:rPr lang="en-US" sz="1400" dirty="0">
                          <a:effectLst/>
                        </a:rPr>
                        <a:t>/</a:t>
                      </a:r>
                      <a:r>
                        <a:rPr lang="en-US" sz="1400" dirty="0" err="1">
                          <a:effectLst/>
                        </a:rPr>
                        <a:t>кг</a:t>
                      </a:r>
                      <a:endParaRPr lang="uk-UA"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nSpc>
                          <a:spcPct val="107000"/>
                        </a:lnSpc>
                      </a:pPr>
                      <a:r>
                        <a:rPr lang="en-US" sz="1400">
                          <a:effectLst/>
                        </a:rPr>
                        <a:t>Мідь (Cu), мг/кг</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nSpc>
                          <a:spcPct val="107000"/>
                        </a:lnSpc>
                      </a:pPr>
                      <a:r>
                        <a:rPr lang="en-US" sz="1400" dirty="0" err="1">
                          <a:effectLst/>
                        </a:rPr>
                        <a:t>Марганець</a:t>
                      </a:r>
                      <a:r>
                        <a:rPr lang="en-US" sz="1400" dirty="0">
                          <a:effectLst/>
                        </a:rPr>
                        <a:t> (Mn), </a:t>
                      </a:r>
                      <a:r>
                        <a:rPr lang="en-US" sz="1400" dirty="0" err="1">
                          <a:effectLst/>
                        </a:rPr>
                        <a:t>мг</a:t>
                      </a:r>
                      <a:r>
                        <a:rPr lang="en-US" sz="1400" dirty="0">
                          <a:effectLst/>
                        </a:rPr>
                        <a:t>/</a:t>
                      </a:r>
                      <a:r>
                        <a:rPr lang="en-US" sz="1400" dirty="0" err="1">
                          <a:effectLst/>
                        </a:rPr>
                        <a:t>кг</a:t>
                      </a:r>
                      <a:endParaRPr lang="uk-UA"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extLst>
                  <a:ext uri="{0D108BD9-81ED-4DB2-BD59-A6C34878D82A}">
                    <a16:rowId xmlns:a16="http://schemas.microsoft.com/office/drawing/2014/main" val="1320283649"/>
                  </a:ext>
                </a:extLst>
              </a:tr>
              <a:tr h="386719">
                <a:tc>
                  <a:txBody>
                    <a:bodyPr/>
                    <a:lstStyle/>
                    <a:p>
                      <a:pPr algn="r">
                        <a:lnSpc>
                          <a:spcPct val="107000"/>
                        </a:lnSpc>
                      </a:pPr>
                      <a:r>
                        <a:rPr lang="en-US" sz="1400">
                          <a:effectLst/>
                        </a:rPr>
                        <a:t>1.</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nSpc>
                          <a:spcPct val="107000"/>
                        </a:lnSpc>
                      </a:pPr>
                      <a:r>
                        <a:rPr lang="en-US" sz="1400">
                          <a:effectLst/>
                        </a:rPr>
                        <a:t>Гарбуз</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gn="ctr">
                        <a:lnSpc>
                          <a:spcPct val="107000"/>
                        </a:lnSpc>
                      </a:pPr>
                      <a:r>
                        <a:rPr lang="en-US" sz="1400">
                          <a:effectLst/>
                        </a:rPr>
                        <a:t>252</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gn="ctr">
                        <a:lnSpc>
                          <a:spcPct val="107000"/>
                        </a:lnSpc>
                      </a:pPr>
                      <a:r>
                        <a:rPr lang="en-US" sz="1400">
                          <a:effectLst/>
                        </a:rPr>
                        <a:t>124</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gn="ctr">
                        <a:lnSpc>
                          <a:spcPct val="107000"/>
                        </a:lnSpc>
                      </a:pPr>
                      <a:r>
                        <a:rPr lang="en-US" sz="1400">
                          <a:effectLst/>
                        </a:rPr>
                        <a:t>19</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gn="ctr">
                        <a:lnSpc>
                          <a:spcPct val="107000"/>
                        </a:lnSpc>
                      </a:pPr>
                      <a:r>
                        <a:rPr lang="en-US" sz="1400">
                          <a:effectLst/>
                        </a:rPr>
                        <a:t>73</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extLst>
                  <a:ext uri="{0D108BD9-81ED-4DB2-BD59-A6C34878D82A}">
                    <a16:rowId xmlns:a16="http://schemas.microsoft.com/office/drawing/2014/main" val="50775471"/>
                  </a:ext>
                </a:extLst>
              </a:tr>
              <a:tr h="386719">
                <a:tc>
                  <a:txBody>
                    <a:bodyPr/>
                    <a:lstStyle/>
                    <a:p>
                      <a:pPr algn="r">
                        <a:lnSpc>
                          <a:spcPct val="107000"/>
                        </a:lnSpc>
                      </a:pPr>
                      <a:r>
                        <a:rPr lang="en-US" sz="1400">
                          <a:effectLst/>
                        </a:rPr>
                        <a:t>2.</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nSpc>
                          <a:spcPct val="107000"/>
                        </a:lnSpc>
                      </a:pPr>
                      <a:r>
                        <a:rPr lang="en-US" sz="1400">
                          <a:effectLst/>
                        </a:rPr>
                        <a:t>Рижій</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gn="ctr">
                        <a:lnSpc>
                          <a:spcPct val="107000"/>
                        </a:lnSpc>
                      </a:pPr>
                      <a:r>
                        <a:rPr lang="en-US" sz="1400">
                          <a:effectLst/>
                        </a:rPr>
                        <a:t>117</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gn="ctr">
                        <a:lnSpc>
                          <a:spcPct val="107000"/>
                        </a:lnSpc>
                      </a:pPr>
                      <a:r>
                        <a:rPr lang="en-US" sz="1400">
                          <a:effectLst/>
                        </a:rPr>
                        <a:t>49</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gn="ctr">
                        <a:lnSpc>
                          <a:spcPct val="107000"/>
                        </a:lnSpc>
                      </a:pPr>
                      <a:r>
                        <a:rPr lang="en-US" sz="1400">
                          <a:effectLst/>
                        </a:rPr>
                        <a:t>6,5</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gn="ctr">
                        <a:lnSpc>
                          <a:spcPct val="107000"/>
                        </a:lnSpc>
                      </a:pPr>
                      <a:r>
                        <a:rPr lang="en-US" sz="1400">
                          <a:effectLst/>
                        </a:rPr>
                        <a:t>34</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extLst>
                  <a:ext uri="{0D108BD9-81ED-4DB2-BD59-A6C34878D82A}">
                    <a16:rowId xmlns:a16="http://schemas.microsoft.com/office/drawing/2014/main" val="3386052020"/>
                  </a:ext>
                </a:extLst>
              </a:tr>
              <a:tr h="386719">
                <a:tc>
                  <a:txBody>
                    <a:bodyPr/>
                    <a:lstStyle/>
                    <a:p>
                      <a:pPr algn="r">
                        <a:lnSpc>
                          <a:spcPct val="107000"/>
                        </a:lnSpc>
                      </a:pPr>
                      <a:r>
                        <a:rPr lang="en-US" sz="1400">
                          <a:effectLst/>
                        </a:rPr>
                        <a:t>3.</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nSpc>
                          <a:spcPct val="107000"/>
                        </a:lnSpc>
                      </a:pPr>
                      <a:r>
                        <a:rPr lang="en-US" sz="1400">
                          <a:effectLst/>
                        </a:rPr>
                        <a:t>Льон</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gn="ctr">
                        <a:lnSpc>
                          <a:spcPct val="107000"/>
                        </a:lnSpc>
                      </a:pPr>
                      <a:r>
                        <a:rPr lang="en-US" sz="1400">
                          <a:effectLst/>
                        </a:rPr>
                        <a:t>86,5</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gn="ctr">
                        <a:lnSpc>
                          <a:spcPct val="107000"/>
                        </a:lnSpc>
                      </a:pPr>
                      <a:r>
                        <a:rPr lang="en-US" sz="1400">
                          <a:effectLst/>
                        </a:rPr>
                        <a:t>66</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gn="ctr">
                        <a:lnSpc>
                          <a:spcPct val="107000"/>
                        </a:lnSpc>
                      </a:pPr>
                      <a:r>
                        <a:rPr lang="en-US" sz="1400">
                          <a:effectLst/>
                        </a:rPr>
                        <a:t>17</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gn="ctr">
                        <a:lnSpc>
                          <a:spcPct val="107000"/>
                        </a:lnSpc>
                      </a:pPr>
                      <a:r>
                        <a:rPr lang="en-US" sz="1400">
                          <a:effectLst/>
                        </a:rPr>
                        <a:t>36</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extLst>
                  <a:ext uri="{0D108BD9-81ED-4DB2-BD59-A6C34878D82A}">
                    <a16:rowId xmlns:a16="http://schemas.microsoft.com/office/drawing/2014/main" val="1947370084"/>
                  </a:ext>
                </a:extLst>
              </a:tr>
              <a:tr h="716866">
                <a:tc>
                  <a:txBody>
                    <a:bodyPr/>
                    <a:lstStyle/>
                    <a:p>
                      <a:pPr algn="r">
                        <a:lnSpc>
                          <a:spcPct val="107000"/>
                        </a:lnSpc>
                      </a:pPr>
                      <a:r>
                        <a:rPr lang="en-US" sz="1400">
                          <a:effectLst/>
                        </a:rPr>
                        <a:t>4.</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nSpc>
                          <a:spcPct val="107000"/>
                        </a:lnSpc>
                      </a:pPr>
                      <a:r>
                        <a:rPr lang="en-US" sz="1400">
                          <a:effectLst/>
                        </a:rPr>
                        <a:t>Чорний кмин</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gn="ctr">
                        <a:lnSpc>
                          <a:spcPct val="107000"/>
                        </a:lnSpc>
                      </a:pPr>
                      <a:r>
                        <a:rPr lang="en-US" sz="1400">
                          <a:effectLst/>
                        </a:rPr>
                        <a:t>69</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gn="ctr">
                        <a:lnSpc>
                          <a:spcPct val="107000"/>
                        </a:lnSpc>
                      </a:pPr>
                      <a:r>
                        <a:rPr lang="en-US" sz="1400">
                          <a:effectLst/>
                        </a:rPr>
                        <a:t>70,5</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gn="ctr">
                        <a:lnSpc>
                          <a:spcPct val="107000"/>
                        </a:lnSpc>
                      </a:pPr>
                      <a:r>
                        <a:rPr lang="en-US" sz="1400">
                          <a:effectLst/>
                        </a:rPr>
                        <a:t>20</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gn="ctr">
                        <a:lnSpc>
                          <a:spcPct val="107000"/>
                        </a:lnSpc>
                      </a:pPr>
                      <a:r>
                        <a:rPr lang="en-US" sz="1400">
                          <a:effectLst/>
                        </a:rPr>
                        <a:t>38,5</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extLst>
                  <a:ext uri="{0D108BD9-81ED-4DB2-BD59-A6C34878D82A}">
                    <a16:rowId xmlns:a16="http://schemas.microsoft.com/office/drawing/2014/main" val="3534518934"/>
                  </a:ext>
                </a:extLst>
              </a:tr>
              <a:tr h="386719">
                <a:tc>
                  <a:txBody>
                    <a:bodyPr/>
                    <a:lstStyle/>
                    <a:p>
                      <a:pPr algn="r">
                        <a:lnSpc>
                          <a:spcPct val="107000"/>
                        </a:lnSpc>
                      </a:pPr>
                      <a:r>
                        <a:rPr lang="en-US" sz="1400">
                          <a:effectLst/>
                        </a:rPr>
                        <a:t>5.</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nSpc>
                          <a:spcPct val="107000"/>
                        </a:lnSpc>
                      </a:pPr>
                      <a:r>
                        <a:rPr lang="en-US" sz="1400">
                          <a:effectLst/>
                        </a:rPr>
                        <a:t>Мак</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gn="ctr">
                        <a:lnSpc>
                          <a:spcPct val="107000"/>
                        </a:lnSpc>
                      </a:pPr>
                      <a:r>
                        <a:rPr lang="en-US" sz="1400">
                          <a:effectLst/>
                        </a:rPr>
                        <a:t>209</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gn="ctr">
                        <a:lnSpc>
                          <a:spcPct val="107000"/>
                        </a:lnSpc>
                      </a:pPr>
                      <a:r>
                        <a:rPr lang="en-US" sz="1400">
                          <a:effectLst/>
                        </a:rPr>
                        <a:t>93</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gn="ctr">
                        <a:lnSpc>
                          <a:spcPct val="107000"/>
                        </a:lnSpc>
                      </a:pPr>
                      <a:r>
                        <a:rPr lang="en-US" sz="1400">
                          <a:effectLst/>
                        </a:rPr>
                        <a:t>27,5</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gn="ctr">
                        <a:lnSpc>
                          <a:spcPct val="107000"/>
                        </a:lnSpc>
                      </a:pPr>
                      <a:r>
                        <a:rPr lang="en-US" sz="1400">
                          <a:effectLst/>
                        </a:rPr>
                        <a:t>98,5</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extLst>
                  <a:ext uri="{0D108BD9-81ED-4DB2-BD59-A6C34878D82A}">
                    <a16:rowId xmlns:a16="http://schemas.microsoft.com/office/drawing/2014/main" val="348134090"/>
                  </a:ext>
                </a:extLst>
              </a:tr>
              <a:tr h="386719">
                <a:tc>
                  <a:txBody>
                    <a:bodyPr/>
                    <a:lstStyle/>
                    <a:p>
                      <a:pPr algn="r">
                        <a:lnSpc>
                          <a:spcPct val="107000"/>
                        </a:lnSpc>
                      </a:pPr>
                      <a:r>
                        <a:rPr lang="en-US" sz="1400">
                          <a:effectLst/>
                        </a:rPr>
                        <a:t>6.</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nSpc>
                          <a:spcPct val="107000"/>
                        </a:lnSpc>
                      </a:pPr>
                      <a:r>
                        <a:rPr lang="en-US" sz="1400">
                          <a:effectLst/>
                        </a:rPr>
                        <a:t>Кунжут</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gn="ctr">
                        <a:lnSpc>
                          <a:spcPct val="107000"/>
                        </a:lnSpc>
                      </a:pPr>
                      <a:r>
                        <a:rPr lang="en-US" sz="1400">
                          <a:effectLst/>
                        </a:rPr>
                        <a:t>105</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gn="ctr">
                        <a:lnSpc>
                          <a:spcPct val="107000"/>
                        </a:lnSpc>
                      </a:pPr>
                      <a:r>
                        <a:rPr lang="en-US" sz="1400">
                          <a:effectLst/>
                        </a:rPr>
                        <a:t>120</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gn="ctr">
                        <a:lnSpc>
                          <a:spcPct val="107000"/>
                        </a:lnSpc>
                      </a:pPr>
                      <a:r>
                        <a:rPr lang="en-US" sz="1400">
                          <a:effectLst/>
                        </a:rPr>
                        <a:t>32</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tc>
                  <a:txBody>
                    <a:bodyPr/>
                    <a:lstStyle/>
                    <a:p>
                      <a:pPr algn="ctr">
                        <a:lnSpc>
                          <a:spcPct val="107000"/>
                        </a:lnSpc>
                      </a:pPr>
                      <a:r>
                        <a:rPr lang="en-US" sz="1400" dirty="0">
                          <a:effectLst/>
                        </a:rPr>
                        <a:t>26</a:t>
                      </a:r>
                      <a:endParaRPr lang="uk-UA"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5400" marR="25400" marT="25400" marB="25400" anchor="b"/>
                </a:tc>
                <a:extLst>
                  <a:ext uri="{0D108BD9-81ED-4DB2-BD59-A6C34878D82A}">
                    <a16:rowId xmlns:a16="http://schemas.microsoft.com/office/drawing/2014/main" val="700251165"/>
                  </a:ext>
                </a:extLst>
              </a:tr>
            </a:tbl>
          </a:graphicData>
        </a:graphic>
      </p:graphicFrame>
      <p:graphicFrame>
        <p:nvGraphicFramePr>
          <p:cNvPr id="9" name="Діаграма 8">
            <a:extLst>
              <a:ext uri="{FF2B5EF4-FFF2-40B4-BE49-F238E27FC236}">
                <a16:creationId xmlns:a16="http://schemas.microsoft.com/office/drawing/2014/main" id="{3BEB5D1B-4637-4CE0-9DF2-28743D3DFBF7}"/>
              </a:ext>
            </a:extLst>
          </p:cNvPr>
          <p:cNvGraphicFramePr/>
          <p:nvPr>
            <p:extLst>
              <p:ext uri="{D42A27DB-BD31-4B8C-83A1-F6EECF244321}">
                <p14:modId xmlns:p14="http://schemas.microsoft.com/office/powerpoint/2010/main" val="1542569986"/>
              </p:ext>
            </p:extLst>
          </p:nvPr>
        </p:nvGraphicFramePr>
        <p:xfrm>
          <a:off x="430306" y="3436219"/>
          <a:ext cx="5486400" cy="32004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2EFE8D8D-F089-4174-BFC6-023997ABBFC6}"/>
              </a:ext>
            </a:extLst>
          </p:cNvPr>
          <p:cNvSpPr txBox="1"/>
          <p:nvPr/>
        </p:nvSpPr>
        <p:spPr>
          <a:xfrm>
            <a:off x="10434918" y="111524"/>
            <a:ext cx="690282" cy="707886"/>
          </a:xfrm>
          <a:prstGeom prst="rect">
            <a:avLst/>
          </a:prstGeom>
          <a:noFill/>
        </p:spPr>
        <p:txBody>
          <a:bodyPr wrap="square" rtlCol="0">
            <a:spAutoFit/>
          </a:bodyPr>
          <a:lstStyle/>
          <a:p>
            <a:pPr algn="ctr"/>
            <a:r>
              <a:rPr lang="en-US" sz="4000" dirty="0"/>
              <a:t>5</a:t>
            </a:r>
            <a:endParaRPr lang="uk-UA" sz="4000" dirty="0"/>
          </a:p>
        </p:txBody>
      </p:sp>
    </p:spTree>
    <p:extLst>
      <p:ext uri="{BB962C8B-B14F-4D97-AF65-F5344CB8AC3E}">
        <p14:creationId xmlns:p14="http://schemas.microsoft.com/office/powerpoint/2010/main" val="10681373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я 3">
            <a:extLst>
              <a:ext uri="{FF2B5EF4-FFF2-40B4-BE49-F238E27FC236}">
                <a16:creationId xmlns:a16="http://schemas.microsoft.com/office/drawing/2014/main" id="{4875544A-8CDA-458A-8AC3-F8A7B0A8D8F8}"/>
              </a:ext>
            </a:extLst>
          </p:cNvPr>
          <p:cNvGraphicFramePr>
            <a:graphicFrameLocks noGrp="1"/>
          </p:cNvGraphicFramePr>
          <p:nvPr>
            <p:extLst>
              <p:ext uri="{D42A27DB-BD31-4B8C-83A1-F6EECF244321}">
                <p14:modId xmlns:p14="http://schemas.microsoft.com/office/powerpoint/2010/main" val="778554407"/>
              </p:ext>
            </p:extLst>
          </p:nvPr>
        </p:nvGraphicFramePr>
        <p:xfrm>
          <a:off x="5685993" y="3156109"/>
          <a:ext cx="6506008" cy="3697290"/>
        </p:xfrm>
        <a:graphic>
          <a:graphicData uri="http://schemas.openxmlformats.org/drawingml/2006/table">
            <a:tbl>
              <a:tblPr firstRow="1" firstCol="1" bandRow="1">
                <a:tableStyleId>{5C22544A-7EE6-4342-B048-85BDC9FD1C3A}</a:tableStyleId>
              </a:tblPr>
              <a:tblGrid>
                <a:gridCol w="791809">
                  <a:extLst>
                    <a:ext uri="{9D8B030D-6E8A-4147-A177-3AD203B41FA5}">
                      <a16:colId xmlns:a16="http://schemas.microsoft.com/office/drawing/2014/main" val="3974637318"/>
                    </a:ext>
                  </a:extLst>
                </a:gridCol>
                <a:gridCol w="808937">
                  <a:extLst>
                    <a:ext uri="{9D8B030D-6E8A-4147-A177-3AD203B41FA5}">
                      <a16:colId xmlns:a16="http://schemas.microsoft.com/office/drawing/2014/main" val="1354437386"/>
                    </a:ext>
                  </a:extLst>
                </a:gridCol>
                <a:gridCol w="698749">
                  <a:extLst>
                    <a:ext uri="{9D8B030D-6E8A-4147-A177-3AD203B41FA5}">
                      <a16:colId xmlns:a16="http://schemas.microsoft.com/office/drawing/2014/main" val="1536676548"/>
                    </a:ext>
                  </a:extLst>
                </a:gridCol>
                <a:gridCol w="552120">
                  <a:extLst>
                    <a:ext uri="{9D8B030D-6E8A-4147-A177-3AD203B41FA5}">
                      <a16:colId xmlns:a16="http://schemas.microsoft.com/office/drawing/2014/main" val="510230716"/>
                    </a:ext>
                  </a:extLst>
                </a:gridCol>
                <a:gridCol w="801226">
                  <a:extLst>
                    <a:ext uri="{9D8B030D-6E8A-4147-A177-3AD203B41FA5}">
                      <a16:colId xmlns:a16="http://schemas.microsoft.com/office/drawing/2014/main" val="3624533786"/>
                    </a:ext>
                  </a:extLst>
                </a:gridCol>
                <a:gridCol w="498185">
                  <a:extLst>
                    <a:ext uri="{9D8B030D-6E8A-4147-A177-3AD203B41FA5}">
                      <a16:colId xmlns:a16="http://schemas.microsoft.com/office/drawing/2014/main" val="2869125273"/>
                    </a:ext>
                  </a:extLst>
                </a:gridCol>
                <a:gridCol w="779646">
                  <a:extLst>
                    <a:ext uri="{9D8B030D-6E8A-4147-A177-3AD203B41FA5}">
                      <a16:colId xmlns:a16="http://schemas.microsoft.com/office/drawing/2014/main" val="255604610"/>
                    </a:ext>
                  </a:extLst>
                </a:gridCol>
                <a:gridCol w="924026">
                  <a:extLst>
                    <a:ext uri="{9D8B030D-6E8A-4147-A177-3AD203B41FA5}">
                      <a16:colId xmlns:a16="http://schemas.microsoft.com/office/drawing/2014/main" val="2889349416"/>
                    </a:ext>
                  </a:extLst>
                </a:gridCol>
                <a:gridCol w="651310">
                  <a:extLst>
                    <a:ext uri="{9D8B030D-6E8A-4147-A177-3AD203B41FA5}">
                      <a16:colId xmlns:a16="http://schemas.microsoft.com/office/drawing/2014/main" val="2934915628"/>
                    </a:ext>
                  </a:extLst>
                </a:gridCol>
              </a:tblGrid>
              <a:tr h="2052551">
                <a:tc>
                  <a:txBody>
                    <a:bodyPr/>
                    <a:lstStyle/>
                    <a:p>
                      <a:pPr algn="just">
                        <a:lnSpc>
                          <a:spcPct val="150000"/>
                        </a:lnSpc>
                      </a:pPr>
                      <a:r>
                        <a:rPr lang="ru-RU" sz="1400" dirty="0" err="1">
                          <a:effectLst/>
                        </a:rPr>
                        <a:t>Елемент</a:t>
                      </a:r>
                      <a:endParaRPr lang="uk-UA"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ru-RU" sz="1400" dirty="0">
                          <a:effectLst/>
                        </a:rPr>
                        <a:t>1 </a:t>
                      </a:r>
                      <a:r>
                        <a:rPr lang="ru-RU" sz="1400" dirty="0" err="1">
                          <a:effectLst/>
                        </a:rPr>
                        <a:t>гарбуз</a:t>
                      </a:r>
                      <a:r>
                        <a:rPr lang="ru-RU" sz="1400" dirty="0">
                          <a:effectLst/>
                        </a:rPr>
                        <a:t>, </a:t>
                      </a:r>
                      <a:endParaRPr lang="uk-UA" sz="1100" dirty="0">
                        <a:effectLst/>
                      </a:endParaRPr>
                    </a:p>
                    <a:p>
                      <a:pPr algn="ctr">
                        <a:lnSpc>
                          <a:spcPct val="150000"/>
                        </a:lnSpc>
                      </a:pPr>
                      <a:r>
                        <a:rPr lang="ru-RU" sz="1400" dirty="0">
                          <a:effectLst/>
                        </a:rPr>
                        <a:t>%</a:t>
                      </a:r>
                      <a:endParaRPr lang="uk-UA"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ru-RU" sz="1400" dirty="0">
                          <a:effectLst/>
                        </a:rPr>
                        <a:t>2 </a:t>
                      </a:r>
                      <a:r>
                        <a:rPr lang="ru-RU" sz="1400" dirty="0" err="1">
                          <a:effectLst/>
                        </a:rPr>
                        <a:t>рижій</a:t>
                      </a:r>
                      <a:r>
                        <a:rPr lang="ru-RU" sz="1400" dirty="0">
                          <a:effectLst/>
                        </a:rPr>
                        <a:t>, %</a:t>
                      </a:r>
                      <a:endParaRPr lang="uk-UA"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ru-RU" sz="1400">
                          <a:effectLst/>
                        </a:rPr>
                        <a:t>3 льон, %</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ru-RU" sz="1400" dirty="0">
                          <a:effectLst/>
                        </a:rPr>
                        <a:t>4 </a:t>
                      </a:r>
                      <a:r>
                        <a:rPr lang="ru-RU" sz="1400" dirty="0" err="1">
                          <a:effectLst/>
                        </a:rPr>
                        <a:t>чорний</a:t>
                      </a:r>
                      <a:r>
                        <a:rPr lang="ru-RU" sz="1400" dirty="0">
                          <a:effectLst/>
                        </a:rPr>
                        <a:t> </a:t>
                      </a:r>
                      <a:r>
                        <a:rPr lang="ru-RU" sz="1400" dirty="0" err="1">
                          <a:effectLst/>
                        </a:rPr>
                        <a:t>кмин</a:t>
                      </a:r>
                      <a:endParaRPr lang="ru-RU" sz="1400" dirty="0">
                        <a:effectLst/>
                      </a:endParaRPr>
                    </a:p>
                    <a:p>
                      <a:pPr algn="ctr">
                        <a:lnSpc>
                          <a:spcPct val="150000"/>
                        </a:lnSpc>
                      </a:pPr>
                      <a:r>
                        <a:rPr lang="ru-RU" sz="1400" dirty="0">
                          <a:effectLst/>
                        </a:rPr>
                        <a:t>, %</a:t>
                      </a:r>
                      <a:endParaRPr lang="uk-UA"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ru-RU" sz="1400">
                          <a:effectLst/>
                        </a:rPr>
                        <a:t>5 </a:t>
                      </a:r>
                      <a:endParaRPr lang="uk-UA" sz="1100">
                        <a:effectLst/>
                      </a:endParaRPr>
                    </a:p>
                    <a:p>
                      <a:pPr algn="ctr">
                        <a:lnSpc>
                          <a:spcPct val="150000"/>
                        </a:lnSpc>
                      </a:pPr>
                      <a:r>
                        <a:rPr lang="ru-RU" sz="1400">
                          <a:effectLst/>
                        </a:rPr>
                        <a:t>мак, %</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ru-RU" sz="1400" dirty="0">
                          <a:effectLst/>
                        </a:rPr>
                        <a:t>6 </a:t>
                      </a:r>
                      <a:r>
                        <a:rPr lang="ru-RU" sz="1200" dirty="0">
                          <a:effectLst/>
                        </a:rPr>
                        <a:t>кунжут</a:t>
                      </a:r>
                      <a:r>
                        <a:rPr lang="ru-RU" sz="1400" dirty="0">
                          <a:effectLst/>
                        </a:rPr>
                        <a:t>, %</a:t>
                      </a:r>
                      <a:endParaRPr lang="uk-UA"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ru-RU" sz="1400" dirty="0">
                          <a:effectLst/>
                        </a:rPr>
                        <a:t>7 </a:t>
                      </a:r>
                      <a:r>
                        <a:rPr lang="ru-RU" sz="1200" dirty="0" err="1">
                          <a:effectLst/>
                        </a:rPr>
                        <a:t>соняшник</a:t>
                      </a:r>
                      <a:r>
                        <a:rPr lang="ru-RU" sz="1400" dirty="0">
                          <a:effectLst/>
                        </a:rPr>
                        <a:t>, %</a:t>
                      </a:r>
                      <a:endParaRPr lang="uk-UA"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ru-RU" sz="1400">
                          <a:effectLst/>
                        </a:rPr>
                        <a:t>8 ріпак, %</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87382444"/>
                  </a:ext>
                </a:extLst>
              </a:tr>
              <a:tr h="793811">
                <a:tc>
                  <a:txBody>
                    <a:bodyPr/>
                    <a:lstStyle/>
                    <a:p>
                      <a:pPr algn="just">
                        <a:lnSpc>
                          <a:spcPct val="150000"/>
                        </a:lnSpc>
                      </a:pPr>
                      <a:r>
                        <a:rPr lang="uk-UA" sz="1400">
                          <a:effectLst/>
                        </a:rPr>
                        <a:t>Сірка</a:t>
                      </a:r>
                      <a:r>
                        <a:rPr lang="ru-RU" sz="1400">
                          <a:effectLst/>
                        </a:rPr>
                        <a:t> (</a:t>
                      </a:r>
                      <a:r>
                        <a:rPr lang="en-US" sz="1400">
                          <a:effectLst/>
                        </a:rPr>
                        <a:t>S</a:t>
                      </a:r>
                      <a:r>
                        <a:rPr lang="uk-UA" sz="1400">
                          <a:effectLst/>
                        </a:rPr>
                        <a:t>)</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ru-RU" sz="1400">
                          <a:effectLst/>
                        </a:rPr>
                        <a:t>0,51</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uk-UA" sz="1400">
                          <a:effectLst/>
                        </a:rPr>
                        <a:t>0,82</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ru-RU" sz="1400">
                          <a:effectLst/>
                        </a:rPr>
                        <a:t>0,36</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ru-RU" sz="1400">
                          <a:effectLst/>
                        </a:rPr>
                        <a:t>0,47</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ru-RU" sz="1400" dirty="0">
                          <a:effectLst/>
                        </a:rPr>
                        <a:t>0,56</a:t>
                      </a:r>
                      <a:endParaRPr lang="uk-UA"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ru-RU" sz="1400">
                          <a:effectLst/>
                        </a:rPr>
                        <a:t>0,72</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ru-RU" sz="1400">
                          <a:effectLst/>
                        </a:rPr>
                        <a:t>0,46</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ru-RU" sz="1400">
                          <a:effectLst/>
                        </a:rPr>
                        <a:t>0,52</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72878983"/>
                  </a:ext>
                </a:extLst>
              </a:tr>
              <a:tr h="850928">
                <a:tc>
                  <a:txBody>
                    <a:bodyPr/>
                    <a:lstStyle/>
                    <a:p>
                      <a:pPr algn="just">
                        <a:lnSpc>
                          <a:spcPct val="150000"/>
                        </a:lnSpc>
                      </a:pPr>
                      <a:r>
                        <a:rPr lang="uk-UA" sz="1400">
                          <a:effectLst/>
                        </a:rPr>
                        <a:t>Фосфор</a:t>
                      </a:r>
                      <a:r>
                        <a:rPr lang="ru-RU" sz="1400">
                          <a:effectLst/>
                        </a:rPr>
                        <a:t> (</a:t>
                      </a:r>
                      <a:r>
                        <a:rPr lang="en-US" sz="1400">
                          <a:effectLst/>
                        </a:rPr>
                        <a:t>P</a:t>
                      </a:r>
                      <a:r>
                        <a:rPr lang="ru-RU" sz="1400">
                          <a:effectLst/>
                        </a:rPr>
                        <a:t>)</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ru-RU" sz="1400">
                          <a:effectLst/>
                        </a:rPr>
                        <a:t>1,86</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uk-UA" sz="1400">
                          <a:effectLst/>
                        </a:rPr>
                        <a:t>0,85</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ru-RU" sz="1400">
                          <a:effectLst/>
                        </a:rPr>
                        <a:t>0,67</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ru-RU" sz="1400">
                          <a:effectLst/>
                        </a:rPr>
                        <a:t>0,92</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ru-RU" sz="1400">
                          <a:effectLst/>
                        </a:rPr>
                        <a:t>1,47</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ru-RU" sz="1400">
                          <a:effectLst/>
                        </a:rPr>
                        <a:t>1,30</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ru-RU" sz="1400">
                          <a:effectLst/>
                        </a:rPr>
                        <a:t>1,17</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ru-RU" sz="1400" dirty="0">
                          <a:effectLst/>
                        </a:rPr>
                        <a:t>1,19</a:t>
                      </a:r>
                      <a:endParaRPr lang="uk-UA"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87907137"/>
                  </a:ext>
                </a:extLst>
              </a:tr>
            </a:tbl>
          </a:graphicData>
        </a:graphic>
      </p:graphicFrame>
      <p:graphicFrame>
        <p:nvGraphicFramePr>
          <p:cNvPr id="5" name="Діаграма 4">
            <a:extLst>
              <a:ext uri="{FF2B5EF4-FFF2-40B4-BE49-F238E27FC236}">
                <a16:creationId xmlns:a16="http://schemas.microsoft.com/office/drawing/2014/main" id="{FEEA0632-EF94-4E94-925F-D9FBBBDB7D22}"/>
              </a:ext>
            </a:extLst>
          </p:cNvPr>
          <p:cNvGraphicFramePr/>
          <p:nvPr>
            <p:extLst>
              <p:ext uri="{D42A27DB-BD31-4B8C-83A1-F6EECF244321}">
                <p14:modId xmlns:p14="http://schemas.microsoft.com/office/powerpoint/2010/main" val="876782663"/>
              </p:ext>
            </p:extLst>
          </p:nvPr>
        </p:nvGraphicFramePr>
        <p:xfrm>
          <a:off x="199593" y="3404554"/>
          <a:ext cx="5486400" cy="32004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9DA1745-04E0-4F81-8FC8-69B57D3A0CC5}"/>
              </a:ext>
            </a:extLst>
          </p:cNvPr>
          <p:cNvSpPr txBox="1"/>
          <p:nvPr/>
        </p:nvSpPr>
        <p:spPr>
          <a:xfrm>
            <a:off x="0" y="0"/>
            <a:ext cx="9610165" cy="2062103"/>
          </a:xfrm>
          <a:prstGeom prst="rect">
            <a:avLst/>
          </a:prstGeom>
          <a:noFill/>
        </p:spPr>
        <p:txBody>
          <a:bodyPr wrap="square">
            <a:spAutoFit/>
          </a:bodyPr>
          <a:lstStyle/>
          <a:p>
            <a:r>
              <a:rPr lang="uk-UA" sz="3200" dirty="0"/>
              <a:t>Вміст </a:t>
            </a:r>
            <a:r>
              <a:rPr lang="uk-UA" sz="3200" dirty="0" err="1"/>
              <a:t>нем</a:t>
            </a:r>
            <a:r>
              <a:rPr lang="en-US" sz="3200" dirty="0"/>
              <a:t>e</a:t>
            </a:r>
            <a:r>
              <a:rPr lang="uk-UA" sz="3200" dirty="0"/>
              <a:t>талів(</a:t>
            </a:r>
            <a:r>
              <a:rPr lang="en-US" sz="3200" dirty="0"/>
              <a:t>S, P)</a:t>
            </a:r>
            <a:r>
              <a:rPr lang="uk-UA" sz="3200" dirty="0"/>
              <a:t> в шротах олійних культур</a:t>
            </a:r>
            <a:r>
              <a:rPr lang="en-US" sz="3200" dirty="0"/>
              <a:t>:</a:t>
            </a:r>
            <a:br>
              <a:rPr lang="en-US" sz="3200" dirty="0"/>
            </a:br>
            <a:r>
              <a:rPr lang="uk-UA" sz="3200" dirty="0"/>
              <a:t>за результатами найбагатші вийшли шроти з гарбуза і маку, рижію.</a:t>
            </a:r>
          </a:p>
        </p:txBody>
      </p:sp>
      <p:sp>
        <p:nvSpPr>
          <p:cNvPr id="6" name="TextBox 5">
            <a:extLst>
              <a:ext uri="{FF2B5EF4-FFF2-40B4-BE49-F238E27FC236}">
                <a16:creationId xmlns:a16="http://schemas.microsoft.com/office/drawing/2014/main" id="{7B0AFAE4-1468-41B6-BE81-78CEA5B3A185}"/>
              </a:ext>
            </a:extLst>
          </p:cNvPr>
          <p:cNvSpPr txBox="1"/>
          <p:nvPr/>
        </p:nvSpPr>
        <p:spPr>
          <a:xfrm>
            <a:off x="10434918" y="111524"/>
            <a:ext cx="690282" cy="707886"/>
          </a:xfrm>
          <a:prstGeom prst="rect">
            <a:avLst/>
          </a:prstGeom>
          <a:noFill/>
        </p:spPr>
        <p:txBody>
          <a:bodyPr wrap="square" rtlCol="0">
            <a:spAutoFit/>
          </a:bodyPr>
          <a:lstStyle/>
          <a:p>
            <a:pPr algn="ctr"/>
            <a:r>
              <a:rPr lang="en-US" sz="4000" dirty="0"/>
              <a:t>6</a:t>
            </a:r>
            <a:endParaRPr lang="uk-UA" sz="4000" dirty="0"/>
          </a:p>
        </p:txBody>
      </p:sp>
    </p:spTree>
    <p:extLst>
      <p:ext uri="{BB962C8B-B14F-4D97-AF65-F5344CB8AC3E}">
        <p14:creationId xmlns:p14="http://schemas.microsoft.com/office/powerpoint/2010/main" val="7082170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9FD019-88E8-4B75-BC9C-0AE75CF73CFD}"/>
              </a:ext>
            </a:extLst>
          </p:cNvPr>
          <p:cNvSpPr>
            <a:spLocks noGrp="1"/>
          </p:cNvSpPr>
          <p:nvPr>
            <p:ph type="title"/>
          </p:nvPr>
        </p:nvSpPr>
        <p:spPr>
          <a:xfrm>
            <a:off x="135122" y="183775"/>
            <a:ext cx="9404723" cy="2093259"/>
          </a:xfrm>
        </p:spPr>
        <p:txBody>
          <a:bodyPr/>
          <a:lstStyle/>
          <a:p>
            <a:r>
              <a:rPr lang="uk-UA" sz="3600" dirty="0"/>
              <a:t>вміст важких м</a:t>
            </a:r>
            <a:r>
              <a:rPr lang="en-US" sz="3600" dirty="0"/>
              <a:t>e</a:t>
            </a:r>
            <a:r>
              <a:rPr lang="uk-UA" sz="3600" dirty="0"/>
              <a:t>талів(</a:t>
            </a:r>
            <a:r>
              <a:rPr lang="en-US" sz="3600" dirty="0"/>
              <a:t>Cd, Pb)</a:t>
            </a:r>
            <a:r>
              <a:rPr lang="uk-UA" sz="3600" dirty="0"/>
              <a:t> в шротах олійних культур</a:t>
            </a:r>
            <a:r>
              <a:rPr lang="en-US" sz="3600" dirty="0"/>
              <a:t>:</a:t>
            </a:r>
            <a:br>
              <a:rPr lang="en-US" sz="3600" dirty="0"/>
            </a:br>
            <a:r>
              <a:rPr lang="uk-UA" sz="3600" dirty="0"/>
              <a:t>І найтоксичнішими виявились шроти маку, льону і соняшнику.</a:t>
            </a:r>
            <a:r>
              <a:rPr lang="en-US" sz="3600" dirty="0"/>
              <a:t/>
            </a:r>
            <a:br>
              <a:rPr lang="en-US" sz="3600" dirty="0"/>
            </a:br>
            <a:endParaRPr lang="uk-UA" sz="3600" dirty="0"/>
          </a:p>
        </p:txBody>
      </p:sp>
      <p:graphicFrame>
        <p:nvGraphicFramePr>
          <p:cNvPr id="4" name="Діаграма 3">
            <a:extLst>
              <a:ext uri="{FF2B5EF4-FFF2-40B4-BE49-F238E27FC236}">
                <a16:creationId xmlns:a16="http://schemas.microsoft.com/office/drawing/2014/main" id="{A9549E3D-5143-434C-A312-2DFCCFFDAB23}"/>
              </a:ext>
            </a:extLst>
          </p:cNvPr>
          <p:cNvGraphicFramePr/>
          <p:nvPr>
            <p:extLst>
              <p:ext uri="{D42A27DB-BD31-4B8C-83A1-F6EECF244321}">
                <p14:modId xmlns:p14="http://schemas.microsoft.com/office/powerpoint/2010/main" val="3003296857"/>
              </p:ext>
            </p:extLst>
          </p:nvPr>
        </p:nvGraphicFramePr>
        <p:xfrm>
          <a:off x="0" y="2599765"/>
          <a:ext cx="5826407" cy="43658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Таблиця 4">
            <a:extLst>
              <a:ext uri="{FF2B5EF4-FFF2-40B4-BE49-F238E27FC236}">
                <a16:creationId xmlns:a16="http://schemas.microsoft.com/office/drawing/2014/main" id="{F97D016B-D281-404A-9FE1-3EB000268E6E}"/>
              </a:ext>
            </a:extLst>
          </p:cNvPr>
          <p:cNvGraphicFramePr>
            <a:graphicFrameLocks noGrp="1"/>
          </p:cNvGraphicFramePr>
          <p:nvPr>
            <p:extLst>
              <p:ext uri="{D42A27DB-BD31-4B8C-83A1-F6EECF244321}">
                <p14:modId xmlns:p14="http://schemas.microsoft.com/office/powerpoint/2010/main" val="3644515966"/>
              </p:ext>
            </p:extLst>
          </p:nvPr>
        </p:nvGraphicFramePr>
        <p:xfrm>
          <a:off x="5674659" y="2913529"/>
          <a:ext cx="6517338" cy="3944471"/>
        </p:xfrm>
        <a:graphic>
          <a:graphicData uri="http://schemas.openxmlformats.org/drawingml/2006/table">
            <a:tbl>
              <a:tblPr firstRow="1" firstCol="1" bandRow="1">
                <a:tableStyleId>{5C22544A-7EE6-4342-B048-85BDC9FD1C3A}</a:tableStyleId>
              </a:tblPr>
              <a:tblGrid>
                <a:gridCol w="849695">
                  <a:extLst>
                    <a:ext uri="{9D8B030D-6E8A-4147-A177-3AD203B41FA5}">
                      <a16:colId xmlns:a16="http://schemas.microsoft.com/office/drawing/2014/main" val="233984299"/>
                    </a:ext>
                  </a:extLst>
                </a:gridCol>
                <a:gridCol w="734553">
                  <a:extLst>
                    <a:ext uri="{9D8B030D-6E8A-4147-A177-3AD203B41FA5}">
                      <a16:colId xmlns:a16="http://schemas.microsoft.com/office/drawing/2014/main" val="195165393"/>
                    </a:ext>
                  </a:extLst>
                </a:gridCol>
                <a:gridCol w="691548">
                  <a:extLst>
                    <a:ext uri="{9D8B030D-6E8A-4147-A177-3AD203B41FA5}">
                      <a16:colId xmlns:a16="http://schemas.microsoft.com/office/drawing/2014/main" val="2776317670"/>
                    </a:ext>
                  </a:extLst>
                </a:gridCol>
                <a:gridCol w="585423">
                  <a:extLst>
                    <a:ext uri="{9D8B030D-6E8A-4147-A177-3AD203B41FA5}">
                      <a16:colId xmlns:a16="http://schemas.microsoft.com/office/drawing/2014/main" val="2685521584"/>
                    </a:ext>
                  </a:extLst>
                </a:gridCol>
                <a:gridCol w="753975">
                  <a:extLst>
                    <a:ext uri="{9D8B030D-6E8A-4147-A177-3AD203B41FA5}">
                      <a16:colId xmlns:a16="http://schemas.microsoft.com/office/drawing/2014/main" val="1096287611"/>
                    </a:ext>
                  </a:extLst>
                </a:gridCol>
                <a:gridCol w="580567">
                  <a:extLst>
                    <a:ext uri="{9D8B030D-6E8A-4147-A177-3AD203B41FA5}">
                      <a16:colId xmlns:a16="http://schemas.microsoft.com/office/drawing/2014/main" val="3310363119"/>
                    </a:ext>
                  </a:extLst>
                </a:gridCol>
                <a:gridCol w="810159">
                  <a:extLst>
                    <a:ext uri="{9D8B030D-6E8A-4147-A177-3AD203B41FA5}">
                      <a16:colId xmlns:a16="http://schemas.microsoft.com/office/drawing/2014/main" val="1020698797"/>
                    </a:ext>
                  </a:extLst>
                </a:gridCol>
                <a:gridCol w="877441">
                  <a:extLst>
                    <a:ext uri="{9D8B030D-6E8A-4147-A177-3AD203B41FA5}">
                      <a16:colId xmlns:a16="http://schemas.microsoft.com/office/drawing/2014/main" val="2230226134"/>
                    </a:ext>
                  </a:extLst>
                </a:gridCol>
                <a:gridCol w="633977">
                  <a:extLst>
                    <a:ext uri="{9D8B030D-6E8A-4147-A177-3AD203B41FA5}">
                      <a16:colId xmlns:a16="http://schemas.microsoft.com/office/drawing/2014/main" val="3139225187"/>
                    </a:ext>
                  </a:extLst>
                </a:gridCol>
              </a:tblGrid>
              <a:tr h="2250799">
                <a:tc>
                  <a:txBody>
                    <a:bodyPr/>
                    <a:lstStyle/>
                    <a:p>
                      <a:pPr algn="just">
                        <a:lnSpc>
                          <a:spcPct val="150000"/>
                        </a:lnSpc>
                        <a:spcAft>
                          <a:spcPts val="800"/>
                        </a:spcAft>
                      </a:pPr>
                      <a:r>
                        <a:rPr lang="ru-RU" sz="1100" dirty="0" err="1">
                          <a:effectLst/>
                        </a:rPr>
                        <a:t>Елемент</a:t>
                      </a:r>
                      <a:endParaRPr lang="uk-U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ru-RU" sz="1100" dirty="0">
                          <a:effectLst/>
                        </a:rPr>
                        <a:t>1 </a:t>
                      </a:r>
                      <a:r>
                        <a:rPr lang="ru-RU" sz="1100" dirty="0" err="1">
                          <a:effectLst/>
                        </a:rPr>
                        <a:t>гарбуз</a:t>
                      </a:r>
                      <a:r>
                        <a:rPr lang="ru-RU" sz="1100" dirty="0">
                          <a:effectLst/>
                        </a:rPr>
                        <a:t>,</a:t>
                      </a:r>
                      <a:endParaRPr lang="uk-UA" sz="1100" dirty="0">
                        <a:effectLst/>
                      </a:endParaRPr>
                    </a:p>
                    <a:p>
                      <a:pPr algn="ctr">
                        <a:lnSpc>
                          <a:spcPct val="150000"/>
                        </a:lnSpc>
                        <a:spcAft>
                          <a:spcPts val="800"/>
                        </a:spcAft>
                      </a:pPr>
                      <a:r>
                        <a:rPr lang="ru-RU" sz="1100" dirty="0">
                          <a:effectLst/>
                        </a:rPr>
                        <a:t>мг/кг</a:t>
                      </a:r>
                      <a:endParaRPr lang="uk-U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ru-RU" sz="1100" dirty="0">
                          <a:effectLst/>
                        </a:rPr>
                        <a:t>2 </a:t>
                      </a:r>
                      <a:r>
                        <a:rPr lang="ru-RU" sz="1100" dirty="0" err="1">
                          <a:effectLst/>
                        </a:rPr>
                        <a:t>рижій</a:t>
                      </a:r>
                      <a:r>
                        <a:rPr lang="ru-RU" sz="1100" dirty="0">
                          <a:effectLst/>
                        </a:rPr>
                        <a:t>, мг/кг</a:t>
                      </a:r>
                      <a:endParaRPr lang="uk-U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ru-RU" sz="1100" dirty="0">
                          <a:effectLst/>
                        </a:rPr>
                        <a:t>3 </a:t>
                      </a:r>
                      <a:r>
                        <a:rPr lang="ru-RU" sz="1100" dirty="0" err="1">
                          <a:effectLst/>
                        </a:rPr>
                        <a:t>льон</a:t>
                      </a:r>
                      <a:r>
                        <a:rPr lang="ru-RU" sz="1100" dirty="0">
                          <a:effectLst/>
                        </a:rPr>
                        <a:t>, мг/кг</a:t>
                      </a:r>
                      <a:endParaRPr lang="uk-U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ru-RU" sz="1100">
                          <a:effectLst/>
                        </a:rPr>
                        <a:t>4 чорний кмин, мг/кг</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ru-RU" sz="1100">
                          <a:effectLst/>
                        </a:rPr>
                        <a:t>5</a:t>
                      </a:r>
                      <a:endParaRPr lang="uk-UA" sz="1100">
                        <a:effectLst/>
                      </a:endParaRPr>
                    </a:p>
                    <a:p>
                      <a:pPr algn="ctr">
                        <a:lnSpc>
                          <a:spcPct val="150000"/>
                        </a:lnSpc>
                        <a:spcAft>
                          <a:spcPts val="800"/>
                        </a:spcAft>
                      </a:pPr>
                      <a:r>
                        <a:rPr lang="ru-RU" sz="1100">
                          <a:effectLst/>
                        </a:rPr>
                        <a:t>мак, мг/кг</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ru-RU" sz="1100" dirty="0">
                          <a:effectLst/>
                        </a:rPr>
                        <a:t>6</a:t>
                      </a:r>
                      <a:endParaRPr lang="en-US" sz="1100" dirty="0">
                        <a:effectLst/>
                      </a:endParaRPr>
                    </a:p>
                    <a:p>
                      <a:pPr algn="ctr">
                        <a:lnSpc>
                          <a:spcPct val="150000"/>
                        </a:lnSpc>
                        <a:spcAft>
                          <a:spcPts val="800"/>
                        </a:spcAft>
                      </a:pPr>
                      <a:r>
                        <a:rPr lang="ru-RU" sz="1100" dirty="0">
                          <a:effectLst/>
                        </a:rPr>
                        <a:t> кунжут, мг/кг</a:t>
                      </a:r>
                      <a:endParaRPr lang="uk-U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ru-RU" sz="1100" dirty="0">
                          <a:effectLst/>
                        </a:rPr>
                        <a:t>7 </a:t>
                      </a:r>
                      <a:r>
                        <a:rPr lang="ru-RU" sz="1100" dirty="0" err="1">
                          <a:effectLst/>
                        </a:rPr>
                        <a:t>соняшн</a:t>
                      </a:r>
                      <a:r>
                        <a:rPr lang="ru-RU" sz="1100" dirty="0">
                          <a:effectLst/>
                        </a:rPr>
                        <a:t>., мг/кг</a:t>
                      </a:r>
                      <a:endParaRPr lang="uk-U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ru-RU" sz="1100">
                          <a:effectLst/>
                        </a:rPr>
                        <a:t>8 ріпак, мк/кг</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83484619"/>
                  </a:ext>
                </a:extLst>
              </a:tr>
              <a:tr h="817428">
                <a:tc>
                  <a:txBody>
                    <a:bodyPr/>
                    <a:lstStyle/>
                    <a:p>
                      <a:pPr algn="just">
                        <a:lnSpc>
                          <a:spcPct val="150000"/>
                        </a:lnSpc>
                      </a:pPr>
                      <a:r>
                        <a:rPr lang="uk-UA" sz="1100">
                          <a:effectLst/>
                        </a:rPr>
                        <a:t>Кадмій </a:t>
                      </a:r>
                      <a:r>
                        <a:rPr lang="en-US" sz="1100">
                          <a:effectLst/>
                        </a:rPr>
                        <a:t>(Cd</a:t>
                      </a:r>
                      <a:r>
                        <a:rPr lang="uk-UA" sz="1100">
                          <a:effectLst/>
                        </a:rPr>
                        <a:t>)</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ru-RU" sz="1100">
                          <a:effectLst/>
                        </a:rPr>
                        <a:t>0,05</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uk-UA" sz="1100">
                          <a:effectLst/>
                        </a:rPr>
                        <a:t>0,085</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ru-RU" sz="1100">
                          <a:effectLst/>
                        </a:rPr>
                        <a:t>0,242</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ru-RU" sz="1100">
                          <a:effectLst/>
                        </a:rPr>
                        <a:t>0,115</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ru-RU" sz="1100">
                          <a:effectLst/>
                        </a:rPr>
                        <a:t>0,73</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ru-RU" sz="1100">
                          <a:effectLst/>
                        </a:rPr>
                        <a:t>0,118</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ru-RU" sz="1100">
                          <a:effectLst/>
                        </a:rPr>
                        <a:t>0,29</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ru-RU" sz="1100">
                          <a:effectLst/>
                        </a:rPr>
                        <a:t>0,080</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41935978"/>
                  </a:ext>
                </a:extLst>
              </a:tr>
              <a:tr h="876244">
                <a:tc>
                  <a:txBody>
                    <a:bodyPr/>
                    <a:lstStyle/>
                    <a:p>
                      <a:pPr algn="just">
                        <a:lnSpc>
                          <a:spcPct val="150000"/>
                        </a:lnSpc>
                      </a:pPr>
                      <a:r>
                        <a:rPr lang="uk-UA" sz="1100">
                          <a:effectLst/>
                        </a:rPr>
                        <a:t>Свинець</a:t>
                      </a:r>
                      <a:r>
                        <a:rPr lang="en-US" sz="1100">
                          <a:effectLst/>
                        </a:rPr>
                        <a:t> (Pb)</a:t>
                      </a:r>
                      <a:endParaRPr lang="uk-U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ru-RU" sz="1100">
                          <a:effectLst/>
                        </a:rPr>
                        <a:t>0,16</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uk-UA" sz="1100">
                          <a:effectLst/>
                        </a:rPr>
                        <a:t>0,10</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ru-RU" sz="1100">
                          <a:effectLst/>
                        </a:rPr>
                        <a:t>0,07</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ru-RU" sz="1100">
                          <a:effectLst/>
                        </a:rPr>
                        <a:t>0,11</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ru-RU" sz="1100">
                          <a:effectLst/>
                        </a:rPr>
                        <a:t>0,15</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ru-RU" sz="1100">
                          <a:effectLst/>
                        </a:rPr>
                        <a:t>0,14</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ru-RU" sz="1100">
                          <a:effectLst/>
                        </a:rPr>
                        <a:t>0,14</a:t>
                      </a:r>
                      <a:endParaRPr lang="uk-U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ru-RU" sz="1100" dirty="0">
                          <a:effectLst/>
                        </a:rPr>
                        <a:t>0,10</a:t>
                      </a:r>
                      <a:endParaRPr lang="uk-U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4866671"/>
                  </a:ext>
                </a:extLst>
              </a:tr>
            </a:tbl>
          </a:graphicData>
        </a:graphic>
      </p:graphicFrame>
      <p:sp>
        <p:nvSpPr>
          <p:cNvPr id="7" name="TextBox 6">
            <a:extLst>
              <a:ext uri="{FF2B5EF4-FFF2-40B4-BE49-F238E27FC236}">
                <a16:creationId xmlns:a16="http://schemas.microsoft.com/office/drawing/2014/main" id="{1DC2E54D-D9B4-47A8-88BD-F8CA06D89160}"/>
              </a:ext>
            </a:extLst>
          </p:cNvPr>
          <p:cNvSpPr txBox="1"/>
          <p:nvPr/>
        </p:nvSpPr>
        <p:spPr>
          <a:xfrm>
            <a:off x="10434918" y="111524"/>
            <a:ext cx="690282" cy="707886"/>
          </a:xfrm>
          <a:prstGeom prst="rect">
            <a:avLst/>
          </a:prstGeom>
          <a:noFill/>
        </p:spPr>
        <p:txBody>
          <a:bodyPr wrap="square" rtlCol="0">
            <a:spAutoFit/>
          </a:bodyPr>
          <a:lstStyle/>
          <a:p>
            <a:pPr algn="ctr"/>
            <a:r>
              <a:rPr lang="en-US" sz="4000" dirty="0"/>
              <a:t>7</a:t>
            </a:r>
            <a:endParaRPr lang="uk-UA" sz="4000"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976" y="3117094"/>
            <a:ext cx="1017948" cy="956993"/>
          </a:xfrm>
          <a:prstGeom prst="rect">
            <a:avLst/>
          </a:prstGeom>
        </p:spPr>
      </p:pic>
    </p:spTree>
    <p:extLst>
      <p:ext uri="{BB962C8B-B14F-4D97-AF65-F5344CB8AC3E}">
        <p14:creationId xmlns:p14="http://schemas.microsoft.com/office/powerpoint/2010/main" val="3334980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E7FE16-56A0-485B-8EFE-C9CE0DB7C323}"/>
              </a:ext>
            </a:extLst>
          </p:cNvPr>
          <p:cNvSpPr>
            <a:spLocks noGrp="1"/>
          </p:cNvSpPr>
          <p:nvPr>
            <p:ph type="title"/>
          </p:nvPr>
        </p:nvSpPr>
        <p:spPr>
          <a:xfrm>
            <a:off x="288759" y="115503"/>
            <a:ext cx="8864206" cy="5053797"/>
          </a:xfrm>
        </p:spPr>
        <p:txBody>
          <a:bodyPr/>
          <a:lstStyle/>
          <a:p>
            <a:pPr>
              <a:spcBef>
                <a:spcPts val="1200"/>
              </a:spcBef>
              <a:spcAft>
                <a:spcPts val="1200"/>
              </a:spcAft>
            </a:pPr>
            <a:r>
              <a:rPr lang="uk-UA" b="1" dirty="0"/>
              <a:t>Висновки</a:t>
            </a:r>
            <a:r>
              <a:rPr lang="en-US" dirty="0"/>
              <a:t>:</a:t>
            </a:r>
            <a:r>
              <a:rPr lang="uk-UA" dirty="0"/>
              <a:t/>
            </a:r>
            <a:br>
              <a:rPr lang="uk-UA" dirty="0"/>
            </a:br>
            <a:r>
              <a:rPr lang="uk-UA" sz="1800" dirty="0">
                <a:effectLst/>
                <a:latin typeface="Calibri" panose="020F0502020204030204" pitchFamily="34" charset="0"/>
                <a:ea typeface="Calibri" panose="020F0502020204030204" pitchFamily="34" charset="0"/>
                <a:cs typeface="Times New Roman" panose="02020603050405020304" pitchFamily="18" charset="0"/>
              </a:rPr>
              <a:t/>
            </a:r>
            <a:br>
              <a:rPr lang="uk-UA" sz="1800" dirty="0">
                <a:effectLst/>
                <a:latin typeface="Calibri" panose="020F0502020204030204" pitchFamily="34" charset="0"/>
                <a:ea typeface="Calibri" panose="020F0502020204030204" pitchFamily="34" charset="0"/>
                <a:cs typeface="Times New Roman" panose="02020603050405020304" pitchFamily="18" charset="0"/>
              </a:rPr>
            </a:br>
            <a:r>
              <a:rPr lang="uk-UA" sz="1800" dirty="0">
                <a:effectLst/>
                <a:latin typeface="Arial" panose="020B0604020202020204" pitchFamily="34" charset="0"/>
                <a:ea typeface="Calibri" panose="020F0502020204030204" pitchFamily="34" charset="0"/>
                <a:cs typeface="Arial" panose="020B0604020202020204" pitchFamily="34" charset="0"/>
              </a:rPr>
              <a:t>1. Шроти олійних культур дійсно мають значний вміст корисних мікроелементів.</a:t>
            </a:r>
            <a:br>
              <a:rPr lang="uk-UA" sz="1800" dirty="0">
                <a:effectLst/>
                <a:latin typeface="Arial" panose="020B0604020202020204" pitchFamily="34" charset="0"/>
                <a:ea typeface="Calibri" panose="020F0502020204030204" pitchFamily="34" charset="0"/>
                <a:cs typeface="Arial" panose="020B0604020202020204" pitchFamily="34" charset="0"/>
              </a:rPr>
            </a:br>
            <a:r>
              <a:rPr lang="uk-UA" sz="1800" dirty="0">
                <a:effectLst/>
                <a:latin typeface="Arial" panose="020B0604020202020204" pitchFamily="34" charset="0"/>
                <a:ea typeface="Calibri" panose="020F0502020204030204" pitchFamily="34" charset="0"/>
                <a:cs typeface="Arial" panose="020B0604020202020204" pitchFamily="34" charset="0"/>
              </a:rPr>
              <a:t>2. Нами проаналізовано і визначено вміст мікроелементів 8ми шротів гарбуза, </a:t>
            </a:r>
            <a:r>
              <a:rPr lang="uk-UA" sz="1800" dirty="0">
                <a:solidFill>
                  <a:srgbClr val="1F535B"/>
                </a:solidFill>
                <a:latin typeface="Arial" panose="020B0604020202020204" pitchFamily="34" charset="0"/>
                <a:ea typeface="Calibri" panose="020F0502020204030204" pitchFamily="34" charset="0"/>
                <a:cs typeface="Arial" panose="020B0604020202020204" pitchFamily="34" charset="0"/>
              </a:rPr>
              <a:t>…</a:t>
            </a:r>
            <a:r>
              <a:rPr lang="uk-UA" sz="1800" dirty="0">
                <a:effectLst/>
                <a:latin typeface="Arial" panose="020B0604020202020204" pitchFamily="34" charset="0"/>
                <a:ea typeface="Calibri" panose="020F0502020204030204" pitchFamily="34" charset="0"/>
                <a:cs typeface="Arial" panose="020B0604020202020204" pitchFamily="34" charset="0"/>
              </a:rPr>
              <a:t>рижію, льону, чорного кмину, маку, кунжуту, соняшника та ріпаку.</a:t>
            </a:r>
            <a:br>
              <a:rPr lang="uk-UA" sz="1800" dirty="0">
                <a:effectLst/>
                <a:latin typeface="Arial" panose="020B0604020202020204" pitchFamily="34" charset="0"/>
                <a:ea typeface="Calibri" panose="020F0502020204030204" pitchFamily="34" charset="0"/>
                <a:cs typeface="Arial" panose="020B0604020202020204" pitchFamily="34" charset="0"/>
              </a:rPr>
            </a:br>
            <a:r>
              <a:rPr lang="uk-UA" sz="1800" dirty="0">
                <a:effectLst/>
                <a:latin typeface="Arial" panose="020B0604020202020204" pitchFamily="34" charset="0"/>
                <a:ea typeface="Calibri" panose="020F0502020204030204" pitchFamily="34" charset="0"/>
                <a:cs typeface="Arial" panose="020B0604020202020204" pitchFamily="34" charset="0"/>
              </a:rPr>
              <a:t>3. Ми встановили, що запропонованим нами методом можна визначати вміст </a:t>
            </a:r>
            <a:r>
              <a:rPr lang="uk-UA" sz="1800" dirty="0">
                <a:solidFill>
                  <a:srgbClr val="1F535B"/>
                </a:solidFill>
                <a:latin typeface="Arial" panose="020B0604020202020204" pitchFamily="34" charset="0"/>
                <a:ea typeface="Calibri" panose="020F0502020204030204" pitchFamily="34" charset="0"/>
                <a:cs typeface="Arial" panose="020B0604020202020204" pitchFamily="34" charset="0"/>
              </a:rPr>
              <a:t>…</a:t>
            </a:r>
            <a:r>
              <a:rPr lang="uk-UA" sz="1800" dirty="0">
                <a:effectLst/>
                <a:latin typeface="Arial" panose="020B0604020202020204" pitchFamily="34" charset="0"/>
                <a:ea typeface="Calibri" panose="020F0502020204030204" pitchFamily="34" charset="0"/>
                <a:cs typeface="Arial" panose="020B0604020202020204" pitchFamily="34" charset="0"/>
              </a:rPr>
              <a:t>мікроелементів в рослинній сировині зокрема і продуктах переробки олійних </a:t>
            </a:r>
            <a:r>
              <a:rPr lang="uk-UA" sz="1800" dirty="0">
                <a:solidFill>
                  <a:srgbClr val="1F535B"/>
                </a:solidFill>
                <a:effectLst/>
                <a:latin typeface="Arial" panose="020B0604020202020204" pitchFamily="34" charset="0"/>
                <a:ea typeface="Calibri" panose="020F0502020204030204" pitchFamily="34" charset="0"/>
                <a:cs typeface="Arial" panose="020B0604020202020204" pitchFamily="34" charset="0"/>
              </a:rPr>
              <a:t>…</a:t>
            </a:r>
            <a:r>
              <a:rPr lang="uk-UA" sz="1800" dirty="0">
                <a:effectLst/>
                <a:latin typeface="Arial" panose="020B0604020202020204" pitchFamily="34" charset="0"/>
                <a:ea typeface="Calibri" panose="020F0502020204030204" pitchFamily="34" charset="0"/>
                <a:cs typeface="Arial" panose="020B0604020202020204" pitchFamily="34" charset="0"/>
              </a:rPr>
              <a:t>культур. </a:t>
            </a:r>
            <a:br>
              <a:rPr lang="uk-UA" sz="1800" dirty="0">
                <a:effectLst/>
                <a:latin typeface="Arial" panose="020B0604020202020204" pitchFamily="34" charset="0"/>
                <a:ea typeface="Calibri" panose="020F0502020204030204" pitchFamily="34" charset="0"/>
                <a:cs typeface="Arial" panose="020B0604020202020204" pitchFamily="34" charset="0"/>
              </a:rPr>
            </a:br>
            <a:r>
              <a:rPr lang="uk-UA" sz="1800" dirty="0">
                <a:effectLst/>
                <a:latin typeface="Arial" panose="020B0604020202020204" pitchFamily="34" charset="0"/>
                <a:ea typeface="Calibri" panose="020F0502020204030204" pitchFamily="34" charset="0"/>
                <a:cs typeface="Arial" panose="020B0604020202020204" pitchFamily="34" charset="0"/>
              </a:rPr>
              <a:t>4. Ми встановили, що шрот гарбузового насіння найбагатший за вмістом цинку і </a:t>
            </a:r>
            <a:r>
              <a:rPr lang="uk-UA" sz="1800" dirty="0">
                <a:solidFill>
                  <a:srgbClr val="1F535B"/>
                </a:solidFill>
                <a:effectLst/>
                <a:latin typeface="Arial" panose="020B0604020202020204" pitchFamily="34" charset="0"/>
                <a:ea typeface="Calibri" panose="020F0502020204030204" pitchFamily="34" charset="0"/>
                <a:cs typeface="Arial" panose="020B0604020202020204" pitchFamily="34" charset="0"/>
              </a:rPr>
              <a:t>…</a:t>
            </a:r>
            <a:r>
              <a:rPr lang="uk-UA" sz="1800" dirty="0">
                <a:effectLst/>
                <a:latin typeface="Arial" panose="020B0604020202020204" pitchFamily="34" charset="0"/>
                <a:ea typeface="Calibri" panose="020F0502020204030204" pitchFamily="34" charset="0"/>
                <a:cs typeface="Arial" panose="020B0604020202020204" pitchFamily="34" charset="0"/>
              </a:rPr>
              <a:t>заліза, тоді як  вміст міді найбільший в кунжутному а вміст марганцю в </a:t>
            </a:r>
            <a:r>
              <a:rPr lang="uk-UA" sz="1800" dirty="0">
                <a:solidFill>
                  <a:srgbClr val="1F535B"/>
                </a:solidFill>
                <a:effectLst/>
                <a:latin typeface="Arial" panose="020B0604020202020204" pitchFamily="34" charset="0"/>
                <a:ea typeface="Calibri" panose="020F0502020204030204" pitchFamily="34" charset="0"/>
                <a:cs typeface="Arial" panose="020B0604020202020204" pitchFamily="34" charset="0"/>
              </a:rPr>
              <a:t>…</a:t>
            </a:r>
            <a:r>
              <a:rPr lang="uk-UA" sz="1800" dirty="0">
                <a:effectLst/>
                <a:latin typeface="Arial" panose="020B0604020202020204" pitchFamily="34" charset="0"/>
                <a:ea typeface="Calibri" panose="020F0502020204030204" pitchFamily="34" charset="0"/>
                <a:cs typeface="Arial" panose="020B0604020202020204" pitchFamily="34" charset="0"/>
              </a:rPr>
              <a:t>маковому шроті.</a:t>
            </a:r>
            <a:br>
              <a:rPr lang="uk-UA" sz="1800" dirty="0">
                <a:effectLst/>
                <a:latin typeface="Arial" panose="020B0604020202020204" pitchFamily="34" charset="0"/>
                <a:ea typeface="Calibri" panose="020F0502020204030204" pitchFamily="34" charset="0"/>
                <a:cs typeface="Arial" panose="020B0604020202020204" pitchFamily="34" charset="0"/>
              </a:rPr>
            </a:br>
            <a:r>
              <a:rPr lang="uk-UA" sz="1800" dirty="0">
                <a:effectLst/>
                <a:latin typeface="Arial" panose="020B0604020202020204" pitchFamily="34" charset="0"/>
                <a:ea typeface="Calibri" panose="020F0502020204030204" pitchFamily="34" charset="0"/>
                <a:cs typeface="Arial" panose="020B0604020202020204" pitchFamily="34" charset="0"/>
              </a:rPr>
              <a:t> 5. За вмістом сірки досліджувані нами зразки не сильно відрізняються один від </a:t>
            </a:r>
            <a:r>
              <a:rPr lang="uk-UA" sz="1800" dirty="0">
                <a:solidFill>
                  <a:srgbClr val="1F535B"/>
                </a:solidFill>
                <a:effectLst/>
                <a:latin typeface="Arial" panose="020B0604020202020204" pitchFamily="34" charset="0"/>
                <a:ea typeface="Calibri" panose="020F0502020204030204" pitchFamily="34" charset="0"/>
                <a:cs typeface="Arial" panose="020B0604020202020204" pitchFamily="34" charset="0"/>
              </a:rPr>
              <a:t>…</a:t>
            </a:r>
            <a:r>
              <a:rPr lang="uk-UA" sz="1800" dirty="0">
                <a:effectLst/>
                <a:latin typeface="Arial" panose="020B0604020202020204" pitchFamily="34" charset="0"/>
                <a:ea typeface="Calibri" panose="020F0502020204030204" pitchFamily="34" charset="0"/>
                <a:cs typeface="Arial" panose="020B0604020202020204" pitchFamily="34" charset="0"/>
              </a:rPr>
              <a:t>одного, а </a:t>
            </a:r>
            <a:r>
              <a:rPr lang="uk-UA" sz="1800" dirty="0">
                <a:solidFill>
                  <a:srgbClr val="1F535B"/>
                </a:solidFill>
                <a:effectLst/>
                <a:latin typeface="Arial" panose="020B0604020202020204" pitchFamily="34" charset="0"/>
                <a:ea typeface="Calibri" panose="020F0502020204030204" pitchFamily="34" charset="0"/>
                <a:cs typeface="Arial" panose="020B0604020202020204" pitchFamily="34" charset="0"/>
              </a:rPr>
              <a:t>…</a:t>
            </a:r>
            <a:r>
              <a:rPr lang="uk-UA" sz="1800" dirty="0">
                <a:effectLst/>
                <a:latin typeface="Arial" panose="020B0604020202020204" pitchFamily="34" charset="0"/>
                <a:ea typeface="Calibri" panose="020F0502020204030204" pitchFamily="34" charset="0"/>
                <a:cs typeface="Arial" panose="020B0604020202020204" pitchFamily="34" charset="0"/>
              </a:rPr>
              <a:t>за вмістом фосфору вирізняється макуха гарбузового насіння, що </a:t>
            </a:r>
            <a:r>
              <a:rPr lang="uk-UA" sz="1800" dirty="0">
                <a:solidFill>
                  <a:srgbClr val="1F535B"/>
                </a:solidFill>
                <a:effectLst/>
                <a:latin typeface="Arial" panose="020B0604020202020204" pitchFamily="34" charset="0"/>
                <a:ea typeface="Calibri" panose="020F0502020204030204" pitchFamily="34" charset="0"/>
                <a:cs typeface="Arial" panose="020B0604020202020204" pitchFamily="34" charset="0"/>
              </a:rPr>
              <a:t>…</a:t>
            </a:r>
            <a:r>
              <a:rPr lang="uk-UA" sz="1800" dirty="0">
                <a:effectLst/>
                <a:latin typeface="Arial" panose="020B0604020202020204" pitchFamily="34" charset="0"/>
                <a:ea typeface="Calibri" panose="020F0502020204030204" pitchFamily="34" charset="0"/>
                <a:cs typeface="Arial" panose="020B0604020202020204" pitchFamily="34" charset="0"/>
              </a:rPr>
              <a:t>може свідчити про природню закономірність, синергізм даних елементів.</a:t>
            </a:r>
            <a:br>
              <a:rPr lang="uk-UA" sz="1800" dirty="0">
                <a:effectLst/>
                <a:latin typeface="Arial" panose="020B0604020202020204" pitchFamily="34" charset="0"/>
                <a:ea typeface="Calibri" panose="020F0502020204030204" pitchFamily="34" charset="0"/>
                <a:cs typeface="Arial" panose="020B0604020202020204" pitchFamily="34" charset="0"/>
              </a:rPr>
            </a:br>
            <a:r>
              <a:rPr lang="uk-UA" sz="1800" dirty="0">
                <a:effectLst/>
                <a:latin typeface="Arial" panose="020B0604020202020204" pitchFamily="34" charset="0"/>
                <a:ea typeface="Calibri" panose="020F0502020204030204" pitchFamily="34" charset="0"/>
                <a:cs typeface="Arial" panose="020B0604020202020204" pitchFamily="34" charset="0"/>
              </a:rPr>
              <a:t>6. Нами було визначено, що маковий шрот може бути умовно використаний в </a:t>
            </a:r>
            <a:r>
              <a:rPr lang="uk-UA" sz="1800" dirty="0">
                <a:solidFill>
                  <a:srgbClr val="1F535B"/>
                </a:solidFill>
                <a:effectLst/>
                <a:latin typeface="Arial" panose="020B0604020202020204" pitchFamily="34" charset="0"/>
                <a:ea typeface="Calibri" panose="020F0502020204030204" pitchFamily="34" charset="0"/>
                <a:cs typeface="Arial" panose="020B0604020202020204" pitchFamily="34" charset="0"/>
              </a:rPr>
              <a:t>…</a:t>
            </a:r>
            <a:r>
              <a:rPr lang="uk-UA" sz="1800" dirty="0">
                <a:effectLst/>
                <a:latin typeface="Arial" panose="020B0604020202020204" pitchFamily="34" charset="0"/>
                <a:ea typeface="Calibri" panose="020F0502020204030204" pitchFamily="34" charset="0"/>
                <a:cs typeface="Arial" panose="020B0604020202020204" pitchFamily="34" charset="0"/>
              </a:rPr>
              <a:t>раціоні людини, оскільки в ньому був зафіксований відчутний вміст кадмію.</a:t>
            </a:r>
            <a:r>
              <a:rPr lang="uk-UA" sz="1800" dirty="0">
                <a:effectLst/>
                <a:latin typeface="Calibri" panose="020F0502020204030204" pitchFamily="34" charset="0"/>
                <a:ea typeface="Calibri" panose="020F0502020204030204" pitchFamily="34" charset="0"/>
                <a:cs typeface="Times New Roman" panose="02020603050405020304" pitchFamily="18" charset="0"/>
              </a:rPr>
              <a:t/>
            </a:r>
            <a:br>
              <a:rPr lang="uk-UA" sz="1800" dirty="0">
                <a:effectLst/>
                <a:latin typeface="Calibri" panose="020F0502020204030204" pitchFamily="34" charset="0"/>
                <a:ea typeface="Calibri" panose="020F0502020204030204" pitchFamily="34" charset="0"/>
                <a:cs typeface="Times New Roman" panose="02020603050405020304" pitchFamily="18" charset="0"/>
              </a:rPr>
            </a:br>
            <a:endParaRPr lang="uk-UA" dirty="0"/>
          </a:p>
        </p:txBody>
      </p:sp>
      <p:pic>
        <p:nvPicPr>
          <p:cNvPr id="5" name="Рисунок 4">
            <a:extLst>
              <a:ext uri="{FF2B5EF4-FFF2-40B4-BE49-F238E27FC236}">
                <a16:creationId xmlns:a16="http://schemas.microsoft.com/office/drawing/2014/main" id="{C1FBAF38-403F-459C-A015-6DD78BA05B18}"/>
              </a:ext>
            </a:extLst>
          </p:cNvPr>
          <p:cNvPicPr>
            <a:picLocks noChangeAspect="1"/>
          </p:cNvPicPr>
          <p:nvPr/>
        </p:nvPicPr>
        <p:blipFill>
          <a:blip r:embed="rId3"/>
          <a:stretch>
            <a:fillRect/>
          </a:stretch>
        </p:blipFill>
        <p:spPr>
          <a:xfrm>
            <a:off x="9240370" y="2922494"/>
            <a:ext cx="2951629" cy="3935505"/>
          </a:xfrm>
          <a:prstGeom prst="rect">
            <a:avLst/>
          </a:prstGeom>
        </p:spPr>
      </p:pic>
      <p:sp>
        <p:nvSpPr>
          <p:cNvPr id="6" name="TextBox 5">
            <a:extLst>
              <a:ext uri="{FF2B5EF4-FFF2-40B4-BE49-F238E27FC236}">
                <a16:creationId xmlns:a16="http://schemas.microsoft.com/office/drawing/2014/main" id="{61289695-918B-4E2C-8A46-5710E4C83338}"/>
              </a:ext>
            </a:extLst>
          </p:cNvPr>
          <p:cNvSpPr txBox="1"/>
          <p:nvPr/>
        </p:nvSpPr>
        <p:spPr>
          <a:xfrm>
            <a:off x="1674794" y="5169300"/>
            <a:ext cx="6189045" cy="707886"/>
          </a:xfrm>
          <a:prstGeom prst="rect">
            <a:avLst/>
          </a:prstGeom>
          <a:noFill/>
        </p:spPr>
        <p:txBody>
          <a:bodyPr wrap="square" rtlCol="0">
            <a:spAutoFit/>
          </a:bodyPr>
          <a:lstStyle/>
          <a:p>
            <a:r>
              <a:rPr lang="uk-UA" sz="4000" dirty="0" smtClean="0">
                <a:latin typeface="Arial" panose="020B0604020202020204" pitchFamily="34" charset="0"/>
                <a:ea typeface="Cascadia Code" panose="020B0609020000020004" pitchFamily="49" charset="0"/>
                <a:cs typeface="Arial" panose="020B0604020202020204" pitchFamily="34" charset="0"/>
              </a:rPr>
              <a:t>ДЯКУЮЄМО </a:t>
            </a:r>
            <a:r>
              <a:rPr lang="uk-UA" sz="4000" dirty="0">
                <a:latin typeface="Arial" panose="020B0604020202020204" pitchFamily="34" charset="0"/>
                <a:ea typeface="Cascadia Code" panose="020B0609020000020004" pitchFamily="49" charset="0"/>
                <a:cs typeface="Arial" panose="020B0604020202020204" pitchFamily="34" charset="0"/>
              </a:rPr>
              <a:t>ЗА УВАГУ!</a:t>
            </a:r>
          </a:p>
        </p:txBody>
      </p:sp>
      <p:sp>
        <p:nvSpPr>
          <p:cNvPr id="7" name="TextBox 6">
            <a:extLst>
              <a:ext uri="{FF2B5EF4-FFF2-40B4-BE49-F238E27FC236}">
                <a16:creationId xmlns:a16="http://schemas.microsoft.com/office/drawing/2014/main" id="{6C66F258-2A29-40AD-9CA4-6A7695372D61}"/>
              </a:ext>
            </a:extLst>
          </p:cNvPr>
          <p:cNvSpPr txBox="1"/>
          <p:nvPr/>
        </p:nvSpPr>
        <p:spPr>
          <a:xfrm>
            <a:off x="10434918" y="111524"/>
            <a:ext cx="690282" cy="707886"/>
          </a:xfrm>
          <a:prstGeom prst="rect">
            <a:avLst/>
          </a:prstGeom>
          <a:noFill/>
        </p:spPr>
        <p:txBody>
          <a:bodyPr wrap="square" rtlCol="0">
            <a:spAutoFit/>
          </a:bodyPr>
          <a:lstStyle/>
          <a:p>
            <a:pPr algn="ctr"/>
            <a:r>
              <a:rPr lang="en-US" sz="4000" dirty="0"/>
              <a:t>8</a:t>
            </a:r>
            <a:endParaRPr lang="uk-UA" sz="4000" dirty="0"/>
          </a:p>
        </p:txBody>
      </p:sp>
    </p:spTree>
    <p:extLst>
      <p:ext uri="{BB962C8B-B14F-4D97-AF65-F5344CB8AC3E}">
        <p14:creationId xmlns:p14="http://schemas.microsoft.com/office/powerpoint/2010/main" val="4208190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Іон">
  <a:themeElements>
    <a:clrScheme name="І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І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І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152</TotalTime>
  <Words>400</Words>
  <Application>Microsoft Office PowerPoint</Application>
  <PresentationFormat>Широкий екран</PresentationFormat>
  <Paragraphs>131</Paragraphs>
  <Slides>8</Slides>
  <Notes>1</Notes>
  <HiddenSlides>0</HiddenSlides>
  <MMClips>0</MMClips>
  <ScaleCrop>false</ScaleCrop>
  <HeadingPairs>
    <vt:vector size="6" baseType="variant">
      <vt:variant>
        <vt:lpstr>Використані шрифти</vt:lpstr>
      </vt:variant>
      <vt:variant>
        <vt:i4>8</vt:i4>
      </vt:variant>
      <vt:variant>
        <vt:lpstr>Тема</vt:lpstr>
      </vt:variant>
      <vt:variant>
        <vt:i4>1</vt:i4>
      </vt:variant>
      <vt:variant>
        <vt:lpstr>Заголовки слайдів</vt:lpstr>
      </vt:variant>
      <vt:variant>
        <vt:i4>8</vt:i4>
      </vt:variant>
    </vt:vector>
  </HeadingPairs>
  <TitlesOfParts>
    <vt:vector size="17" baseType="lpstr">
      <vt:lpstr>Arial</vt:lpstr>
      <vt:lpstr>Calibri</vt:lpstr>
      <vt:lpstr>Cascadia Code</vt:lpstr>
      <vt:lpstr>Century Gothic</vt:lpstr>
      <vt:lpstr>Helvetica Neue</vt:lpstr>
      <vt:lpstr>Tahoma</vt:lpstr>
      <vt:lpstr>Times New Roman</vt:lpstr>
      <vt:lpstr>Wingdings 3</vt:lpstr>
      <vt:lpstr>Іон</vt:lpstr>
      <vt:lpstr>ДОСЛІДЖЕННЯ ВМІСТУ МІКРОЕЛЕМЕНТІВ В ШРОТАХ ОЛІЙНИХ КУЛЬТУР, ЯК КОМПОНЕНТІВ ЗБАГАЧЕННЯ РАЦІОНУ</vt:lpstr>
      <vt:lpstr>Досліджено вміст заліза, марганцю, міді, цинку, фосфору, сірки, кадмію і свинцю в шротах гарбуза, рижію, льону, чорного кмину, маку, кунжуту, соняшника та ріпаку методом атомно-емісійної спектроскопії з індуктивно-зв’язаною плазмою  .</vt:lpstr>
      <vt:lpstr>Отже, загальний план роботи:   1.Зробити наважки (по дві на кожен шрот).   2.Розчинити в кислоті   3.Відкалібрувати спектрометр   4.Розбавляємо розчинені шроти в азотній кислоті і ставимо в мікрохвильовий …..мінералізатор   5.Влючаємо атомно-емісійний спектрометр з індуктивно-зв’язаною плазмою   6.Створюємо чергу проб   7.Погружаємо трубку в відповідну до черги пробу.   8.Зберігаємо результати   </vt:lpstr>
      <vt:lpstr>Що таке атомно-емісійний спектрометр з індуктивно-зв’язаною плазмою?</vt:lpstr>
      <vt:lpstr>Вміст 3D-мeталів(Fe, Zn, Cu, Mn) в шротах олійних культур : за результатами найбагатші вийшли шроти з гарбуза і маку, кунжуту.</vt:lpstr>
      <vt:lpstr>Презентація PowerPoint</vt:lpstr>
      <vt:lpstr>вміст важких мeталів(Cd, Pb) в шротах олійних культур: І найтоксичнішими виявились шроти маку, льону і соняшнику. </vt:lpstr>
      <vt:lpstr>Висновки:  1. Шроти олійних культур дійсно мають значний вміст корисних мікроелементів. 2. Нами проаналізовано і визначено вміст мікроелементів 8ми шротів гарбуза, …рижію, льону, чорного кмину, маку, кунжуту, соняшника та ріпаку. 3. Ми встановили, що запропонованим нами методом можна визначати вміст …мікроелементів в рослинній сировині зокрема і продуктах переробки олійних …культур.  4. Ми встановили, що шрот гарбузового насіння найбагатший за вмістом цинку і …заліза, тоді як  вміст міді найбільший в кунжутному а вміст марганцю в …маковому шроті.  5. За вмістом сірки досліджувані нами зразки не сильно відрізняються один від …одного, а …за вмістом фосфору вирізняється макуха гарбузового насіння, що …може свідчити про природню закономірність, синергізм даних елементів. 6. Нами було визначено, що маковий шрот може бути умовно використаний в …раціоні людини, оскільки в ньому був зафіксований відчутний вміст кадмію.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ДОСЛІДЖЕННЯ ВМІСТУ МІКРОЕЛЕМЕНТІВ В ШРОТАХ ОЛІЙНИХ КУЛЬТУР, ЯК КОМПОНЕНТІВ ЗБАГАЧЕННЯ РАЦІОНУ</dc:title>
  <dc:creator>Козовський Олександр</dc:creator>
  <cp:lastModifiedBy>380632124450</cp:lastModifiedBy>
  <cp:revision>31</cp:revision>
  <dcterms:created xsi:type="dcterms:W3CDTF">2025-01-16T13:18:45Z</dcterms:created>
  <dcterms:modified xsi:type="dcterms:W3CDTF">2025-03-07T12:45:24Z</dcterms:modified>
</cp:coreProperties>
</file>